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3"/>
  </p:notesMasterIdLst>
  <p:sldIdLst>
    <p:sldId id="309" r:id="rId4"/>
    <p:sldId id="337" r:id="rId5"/>
    <p:sldId id="333" r:id="rId6"/>
    <p:sldId id="326" r:id="rId7"/>
    <p:sldId id="312" r:id="rId8"/>
    <p:sldId id="329" r:id="rId9"/>
    <p:sldId id="331" r:id="rId10"/>
    <p:sldId id="320" r:id="rId11"/>
    <p:sldId id="295" r:id="rId12"/>
  </p:sldIdLst>
  <p:sldSz cx="9144000" cy="6858000" type="screen4x3"/>
  <p:notesSz cx="6797675" cy="9856788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2A"/>
    <a:srgbClr val="CC0000"/>
    <a:srgbClr val="A11F38"/>
    <a:srgbClr val="150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8786426705214E-2"/>
          <c:y val="0.14999212925199276"/>
          <c:w val="0.84275117857724913"/>
          <c:h val="0.7715315839602106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1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7121651524846689E-2"/>
                  <c:y val="-0.134088740966991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6289680339370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869465099868196E-2"/>
                  <c:y val="-3.3801017579190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024478485676928"/>
                  <c:y val="-1.50226744796402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Hoja1!$E$5:$E$9</c:f>
              <c:strCache>
                <c:ptCount val="5"/>
                <c:pt idx="0">
                  <c:v>1 A 3 Aulas</c:v>
                </c:pt>
                <c:pt idx="1">
                  <c:v>3 A 7 Aulas</c:v>
                </c:pt>
                <c:pt idx="2">
                  <c:v>7 A 14 Aulas</c:v>
                </c:pt>
                <c:pt idx="3">
                  <c:v>15 a 21 Aulas</c:v>
                </c:pt>
                <c:pt idx="4">
                  <c:v>Mas de 21 Aulas</c:v>
                </c:pt>
              </c:strCache>
            </c:strRef>
          </c:cat>
          <c:val>
            <c:numRef>
              <c:f>Hoja1!$F$5:$F$9</c:f>
              <c:numCache>
                <c:formatCode>0%</c:formatCode>
                <c:ptCount val="5"/>
                <c:pt idx="0">
                  <c:v>0.46</c:v>
                </c:pt>
                <c:pt idx="1">
                  <c:v>0.27</c:v>
                </c:pt>
                <c:pt idx="2">
                  <c:v>0.13</c:v>
                </c:pt>
                <c:pt idx="3">
                  <c:v>0.02</c:v>
                </c:pt>
                <c:pt idx="4">
                  <c:v>0.12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077239112571898E-2"/>
          <c:y val="0.11937831859071139"/>
          <c:w val="0.96384552177485616"/>
          <c:h val="0.74832508406846343"/>
        </c:manualLayout>
      </c:layout>
      <c:barChart>
        <c:barDir val="col"/>
        <c:grouping val="clustered"/>
        <c:varyColors val="0"/>
        <c:ser>
          <c:idx val="1"/>
          <c:order val="0"/>
          <c:tx>
            <c:v>ESCUELAS A ATENDER</c:v>
          </c:tx>
          <c:spPr>
            <a:solidFill>
              <a:srgbClr val="C0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Resumen!$B$8:$B$24</c:f>
              <c:strCache>
                <c:ptCount val="17"/>
                <c:pt idx="0">
                  <c:v>PANAMA CENTRO</c:v>
                </c:pt>
                <c:pt idx="1">
                  <c:v>PANAMA OESTE</c:v>
                </c:pt>
                <c:pt idx="2">
                  <c:v>SAN MIGUELITO</c:v>
                </c:pt>
                <c:pt idx="3">
                  <c:v>PANAMÁ ESTE</c:v>
                </c:pt>
                <c:pt idx="4">
                  <c:v>PANAMÁ NORTE</c:v>
                </c:pt>
                <c:pt idx="5">
                  <c:v>CHIRIQUÍ</c:v>
                </c:pt>
                <c:pt idx="6">
                  <c:v>BOCAS DEL TORO</c:v>
                </c:pt>
                <c:pt idx="7">
                  <c:v>VERAGUAS</c:v>
                </c:pt>
                <c:pt idx="8">
                  <c:v>NGÄBE BUGLÉ - ÑOKRIBO</c:v>
                </c:pt>
                <c:pt idx="9">
                  <c:v>NGÄBE BUGLÉ - NIDRINI</c:v>
                </c:pt>
                <c:pt idx="10">
                  <c:v>COCLÉ</c:v>
                </c:pt>
                <c:pt idx="11">
                  <c:v>HERRERA</c:v>
                </c:pt>
                <c:pt idx="12">
                  <c:v>LOS SANTOS</c:v>
                </c:pt>
                <c:pt idx="13">
                  <c:v>GÜNA YALA</c:v>
                </c:pt>
                <c:pt idx="14">
                  <c:v>EMBERA</c:v>
                </c:pt>
                <c:pt idx="15">
                  <c:v>DARIÉN</c:v>
                </c:pt>
                <c:pt idx="16">
                  <c:v>COLÓN</c:v>
                </c:pt>
              </c:strCache>
            </c:strRef>
          </c:cat>
          <c:val>
            <c:numRef>
              <c:f>Resumen!$D$8:$D$24</c:f>
              <c:numCache>
                <c:formatCode>General</c:formatCode>
                <c:ptCount val="17"/>
                <c:pt idx="0">
                  <c:v>55</c:v>
                </c:pt>
                <c:pt idx="1">
                  <c:v>25</c:v>
                </c:pt>
                <c:pt idx="2">
                  <c:v>36</c:v>
                </c:pt>
                <c:pt idx="3">
                  <c:v>17</c:v>
                </c:pt>
                <c:pt idx="4">
                  <c:v>20</c:v>
                </c:pt>
                <c:pt idx="5">
                  <c:v>22</c:v>
                </c:pt>
                <c:pt idx="6">
                  <c:v>27</c:v>
                </c:pt>
                <c:pt idx="7">
                  <c:v>17</c:v>
                </c:pt>
                <c:pt idx="8">
                  <c:v>5</c:v>
                </c:pt>
                <c:pt idx="9">
                  <c:v>12</c:v>
                </c:pt>
                <c:pt idx="10">
                  <c:v>22</c:v>
                </c:pt>
                <c:pt idx="11">
                  <c:v>20</c:v>
                </c:pt>
                <c:pt idx="12">
                  <c:v>29</c:v>
                </c:pt>
                <c:pt idx="13">
                  <c:v>12</c:v>
                </c:pt>
                <c:pt idx="14">
                  <c:v>5</c:v>
                </c:pt>
                <c:pt idx="15">
                  <c:v>22</c:v>
                </c:pt>
                <c:pt idx="1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FF-4C3A-9950-CC63A2670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587856"/>
        <c:axId val="145587464"/>
      </c:barChart>
      <c:catAx>
        <c:axId val="14558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45587464"/>
        <c:crosses val="autoZero"/>
        <c:auto val="1"/>
        <c:lblAlgn val="ctr"/>
        <c:lblOffset val="100"/>
        <c:noMultiLvlLbl val="0"/>
      </c:catAx>
      <c:valAx>
        <c:axId val="145587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58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64409771383713"/>
          <c:y val="0.95750948784929224"/>
          <c:w val="0.17829812563487082"/>
          <c:h val="4.011344832020232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92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5AF7C-C573-4C47-9557-5C3AC33BC2BB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1900"/>
            <a:ext cx="443865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5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36308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92" y="936308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DB3BA-5D4C-404D-92C6-677249C2E7A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3882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66A9-E73E-4F82-AA4E-E9DCA538A2C2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4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1489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21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4792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5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1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0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6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5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8504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53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3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3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9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22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2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68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41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2361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2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0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58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6344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2175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33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903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05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705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95F3-A3D9-4BD9-8792-24E9D1B746ED}" type="datetimeFigureOut">
              <a:rPr lang="es-PA" smtClean="0"/>
              <a:t>25/11/19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F2A3-A29D-4963-B557-A514FBB8FB3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5792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63A4-D727-44F9-A74F-FE7D4EFD0D79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B71-AD42-4F1C-AFA5-072583076FE7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1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8E65-2917-4062-A829-318213090FCD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25/11/19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4F11-7576-4ABF-ACD4-2EF9458ECBBE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://www.google.com/url?sa=i&amp;rct=j&amp;q=&amp;esrc=s&amp;source=images&amp;cd=&amp;cad=rja&amp;uact=8&amp;ved=0ahUKEwiUwr-DgrHJAhXH5iYKHV7NCcIQjRwIBw&amp;url=http://www.sertv.gob.pa/noticias-nacional-fm/item/27116-una-continua-labor-de-rescate-realizan-las-unidades-del-senan-en-panama&amp;bvm=bv.108194040,d.eWE&amp;psig=AFQjCNHLL7Ha9QVTCvPSqj1LD6uIL1X1Rw&amp;ust=144872785861011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emf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JORNADAS%20DE%20MANTENIMIENTO%202020.xlsx" TargetMode="External"/><Relationship Id="rId7" Type="http://schemas.openxmlformats.org/officeDocument/2006/relationships/image" Target="../media/image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98129" y="1595038"/>
            <a:ext cx="88314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400" b="1" dirty="0" smtClean="0">
                <a:solidFill>
                  <a:srgbClr val="002060"/>
                </a:solidFill>
              </a:rPr>
              <a:t>PLAN DE VERANO </a:t>
            </a:r>
            <a:r>
              <a:rPr lang="es-PA" sz="4400" b="1" dirty="0" smtClean="0">
                <a:solidFill>
                  <a:srgbClr val="C00000"/>
                </a:solidFill>
              </a:rPr>
              <a:t>2020</a:t>
            </a:r>
            <a:endParaRPr lang="es-PA" sz="4400" b="1" dirty="0">
              <a:solidFill>
                <a:srgbClr val="C00000"/>
              </a:solidFill>
            </a:endParaRPr>
          </a:p>
          <a:p>
            <a:pPr algn="ctr"/>
            <a:endParaRPr lang="es-PA" sz="4400" b="1" dirty="0"/>
          </a:p>
          <a:p>
            <a:pPr algn="ctr"/>
            <a:r>
              <a:rPr lang="es-PA" sz="5400" b="1" dirty="0" smtClean="0">
                <a:solidFill>
                  <a:srgbClr val="002060"/>
                </a:solidFill>
              </a:rPr>
              <a:t>    </a:t>
            </a:r>
            <a:r>
              <a:rPr lang="es-PA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UNIDOS EN MI ESCUELA</a:t>
            </a:r>
            <a:endParaRPr lang="es-PA" sz="5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PA" sz="1600" dirty="0" smtClean="0">
                <a:latin typeface="Lucida Handwriting" panose="03010101010101010101" pitchFamily="66" charset="0"/>
              </a:rPr>
              <a:t>Educación de Calidad</a:t>
            </a:r>
            <a:endParaRPr lang="es-PA" sz="1600" dirty="0">
              <a:latin typeface="Lucida Handwriting" panose="03010101010101010101" pitchFamily="66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4453" y="1064567"/>
            <a:ext cx="85441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PA" sz="3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s-PA" sz="3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63" y="91137"/>
            <a:ext cx="973430" cy="973430"/>
          </a:xfrm>
          <a:prstGeom prst="rect">
            <a:avLst/>
          </a:prstGeom>
        </p:spPr>
      </p:pic>
      <p:sp>
        <p:nvSpPr>
          <p:cNvPr id="4" name="AutoShape 2" descr="Resultado de imagen para tricolor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6" name="Estrella de 5 puntas 5"/>
          <p:cNvSpPr/>
          <p:nvPr/>
        </p:nvSpPr>
        <p:spPr>
          <a:xfrm>
            <a:off x="5146765" y="2735631"/>
            <a:ext cx="339635" cy="37529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9" y="78194"/>
            <a:ext cx="5048636" cy="9706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/>
          <a:srcRect b="14303"/>
          <a:stretch/>
        </p:blipFill>
        <p:spPr>
          <a:xfrm>
            <a:off x="0" y="5829977"/>
            <a:ext cx="9144000" cy="10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32832" t="22947" r="45783" b="69049"/>
          <a:stretch/>
        </p:blipFill>
        <p:spPr>
          <a:xfrm>
            <a:off x="242568" y="188660"/>
            <a:ext cx="2782389" cy="585513"/>
          </a:xfrm>
          <a:prstGeom prst="rect">
            <a:avLst/>
          </a:prstGeom>
        </p:spPr>
      </p:pic>
      <p:sp>
        <p:nvSpPr>
          <p:cNvPr id="20" name="Marcador de contenido 2"/>
          <p:cNvSpPr>
            <a:spLocks noGrp="1"/>
          </p:cNvSpPr>
          <p:nvPr>
            <p:ph idx="1"/>
          </p:nvPr>
        </p:nvSpPr>
        <p:spPr>
          <a:xfrm>
            <a:off x="130424" y="1178767"/>
            <a:ext cx="8056044" cy="31603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PA" sz="1600" b="1" dirty="0"/>
              <a:t>La infraestructura educativa </a:t>
            </a:r>
            <a:r>
              <a:rPr lang="es-PA" sz="1600" b="1" dirty="0" smtClean="0"/>
              <a:t>pública </a:t>
            </a:r>
            <a:r>
              <a:rPr lang="es-PA" sz="1600" b="1" dirty="0"/>
              <a:t>en Panamá incluye establecimientos de tipologías y </a:t>
            </a:r>
            <a:r>
              <a:rPr lang="es-PA" sz="1600" b="1" u="sng" dirty="0">
                <a:solidFill>
                  <a:srgbClr val="C00000"/>
                </a:solidFill>
              </a:rPr>
              <a:t>tamaños </a:t>
            </a:r>
            <a:r>
              <a:rPr lang="es-PA" sz="1600" b="1" u="sng" dirty="0" smtClean="0">
                <a:solidFill>
                  <a:srgbClr val="C00000"/>
                </a:solidFill>
              </a:rPr>
              <a:t>muy diversos</a:t>
            </a:r>
            <a:r>
              <a:rPr lang="es-PA" sz="1600" b="1" u="sng" dirty="0">
                <a:solidFill>
                  <a:srgbClr val="C00000"/>
                </a:solidFill>
              </a:rPr>
              <a:t>. </a:t>
            </a:r>
            <a:endParaRPr lang="es-PA" sz="1600" b="1" u="sng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s-PA" sz="1400" dirty="0" smtClean="0"/>
              <a:t>Según </a:t>
            </a:r>
            <a:r>
              <a:rPr lang="es-PA" sz="1400" dirty="0"/>
              <a:t>los estándares adoptados por el </a:t>
            </a:r>
            <a:r>
              <a:rPr lang="es-PA" sz="1400" b="1" dirty="0"/>
              <a:t>MEDUCA</a:t>
            </a:r>
            <a:r>
              <a:rPr lang="es-PA" sz="1400" dirty="0"/>
              <a:t> en el 2015, los centros educativos se </a:t>
            </a:r>
            <a:r>
              <a:rPr lang="es-PA" sz="1400" dirty="0" smtClean="0"/>
              <a:t>pueden agrupar </a:t>
            </a:r>
            <a:r>
              <a:rPr lang="es-PA" sz="1400" dirty="0"/>
              <a:t>según su tamaño en al menos 5 </a:t>
            </a:r>
            <a:r>
              <a:rPr lang="es-PA" sz="1400" dirty="0" smtClean="0"/>
              <a:t>grupos: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A" sz="1200" dirty="0" smtClean="0"/>
              <a:t>     </a:t>
            </a:r>
            <a:r>
              <a:rPr lang="es-PA" sz="1400" b="1" dirty="0" smtClean="0"/>
              <a:t>a</a:t>
            </a:r>
            <a:r>
              <a:rPr lang="es-PA" sz="1400" b="1" dirty="0"/>
              <a:t>) tipología I (menos de 4 </a:t>
            </a:r>
            <a:r>
              <a:rPr lang="es-PA" sz="1400" b="1" dirty="0" smtClean="0"/>
              <a:t>aulas) – 46% (1516 Escuelas)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A" sz="1400" b="1" dirty="0" smtClean="0"/>
              <a:t>     b</a:t>
            </a:r>
            <a:r>
              <a:rPr lang="es-PA" sz="1400" b="1" dirty="0"/>
              <a:t>) tipología II (</a:t>
            </a:r>
            <a:r>
              <a:rPr lang="es-PA" sz="1400" b="1" dirty="0" smtClean="0"/>
              <a:t>entre 4-7 aulas ) </a:t>
            </a:r>
            <a:r>
              <a:rPr lang="es-PA" sz="1400" b="1" dirty="0"/>
              <a:t>- </a:t>
            </a:r>
            <a:r>
              <a:rPr lang="es-PA" sz="1400" b="1" dirty="0" smtClean="0"/>
              <a:t>27% (889 </a:t>
            </a:r>
            <a:r>
              <a:rPr lang="es-PA" sz="1400" b="1" dirty="0"/>
              <a:t>Escuelas</a:t>
            </a:r>
            <a:r>
              <a:rPr lang="es-PA" sz="1400" b="1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A" sz="1400" b="1" dirty="0" smtClean="0"/>
              <a:t>     c</a:t>
            </a:r>
            <a:r>
              <a:rPr lang="es-PA" sz="1400" b="1" dirty="0"/>
              <a:t>) tipología III (entre 7-14 </a:t>
            </a:r>
            <a:r>
              <a:rPr lang="es-PA" sz="1400" b="1" dirty="0" smtClean="0"/>
              <a:t>aulas – 13% (428 Escuelas)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A" sz="1400" b="1" dirty="0" smtClean="0"/>
              <a:t>     </a:t>
            </a:r>
            <a:r>
              <a:rPr lang="es-PA" sz="1400" b="1" dirty="0"/>
              <a:t>d) tipología IV 15 a 21 aulas </a:t>
            </a:r>
            <a:r>
              <a:rPr lang="es-PA" sz="1400" b="1" dirty="0" smtClean="0"/>
              <a:t>– 2% (63 Escuelas)</a:t>
            </a:r>
            <a:endParaRPr lang="es-PA" sz="1400" b="1" dirty="0"/>
          </a:p>
          <a:p>
            <a:pPr marL="0" indent="0">
              <a:lnSpc>
                <a:spcPct val="150000"/>
              </a:lnSpc>
              <a:buNone/>
            </a:pPr>
            <a:r>
              <a:rPr lang="es-PA" sz="1400" b="1" dirty="0" smtClean="0"/>
              <a:t>e</a:t>
            </a:r>
            <a:r>
              <a:rPr lang="es-PA" sz="1400" b="1" dirty="0"/>
              <a:t>) tipología V más de 21 aulas</a:t>
            </a:r>
            <a:r>
              <a:rPr lang="es-PA" sz="1400" b="1" dirty="0" smtClean="0"/>
              <a:t>. – 12% (397 Escuelas)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A" sz="1100" b="1" dirty="0" smtClean="0"/>
              <a:t>Equivale al 60% de la Población Estudiantil </a:t>
            </a:r>
          </a:p>
          <a:p>
            <a:pPr marL="0" indent="0">
              <a:lnSpc>
                <a:spcPct val="150000"/>
              </a:lnSpc>
              <a:buNone/>
            </a:pPr>
            <a:endParaRPr lang="es-PA" sz="1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PA" sz="1400" b="1" dirty="0"/>
              <a:t> </a:t>
            </a:r>
          </a:p>
        </p:txBody>
      </p:sp>
      <p:graphicFrame>
        <p:nvGraphicFramePr>
          <p:cNvPr id="23" name="Gráfic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39625"/>
              </p:ext>
            </p:extLst>
          </p:nvPr>
        </p:nvGraphicFramePr>
        <p:xfrm>
          <a:off x="4533900" y="3436620"/>
          <a:ext cx="4351823" cy="31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47700" y="5775960"/>
            <a:ext cx="277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3293 Centros Educativos a Nivel Nacional</a:t>
            </a:r>
            <a:endParaRPr lang="es-P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 rot="19268873">
            <a:off x="2725133" y="4860476"/>
            <a:ext cx="403175" cy="177677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11420"/>
            <a:ext cx="4499599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7162" y="881133"/>
            <a:ext cx="5061703" cy="581026"/>
          </a:xfrm>
        </p:spPr>
        <p:txBody>
          <a:bodyPr>
            <a:noAutofit/>
          </a:bodyPr>
          <a:lstStyle/>
          <a:p>
            <a:pPr marL="0" indent="0" algn="just" defTabSz="914400">
              <a:lnSpc>
                <a:spcPct val="160000"/>
              </a:lnSpc>
              <a:buNone/>
            </a:pPr>
            <a:r>
              <a:rPr lang="es-PA" sz="2000" b="1" dirty="0">
                <a:solidFill>
                  <a:prstClr val="black"/>
                </a:solidFill>
              </a:rPr>
              <a:t>Plan de Verano de Mantenimiento Escolar</a:t>
            </a:r>
          </a:p>
        </p:txBody>
      </p:sp>
      <p:sp>
        <p:nvSpPr>
          <p:cNvPr id="4" name="AutoShape 2" descr="blob:https://web.whatsapp.com/004b52f2-46c8-4236-9b44-7020b7b9b489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A" sz="1350">
              <a:solidFill>
                <a:prstClr val="black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078772" y="3775787"/>
            <a:ext cx="3900373" cy="128451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350" dirty="0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150660" y="3944839"/>
            <a:ext cx="363582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1350" dirty="0">
                <a:solidFill>
                  <a:prstClr val="black"/>
                </a:solidFill>
              </a:rPr>
              <a:t>Atiende el </a:t>
            </a:r>
            <a:r>
              <a:rPr lang="es-PA" sz="1500" b="1" dirty="0">
                <a:solidFill>
                  <a:srgbClr val="00B050"/>
                </a:solidFill>
              </a:rPr>
              <a:t>mantenimiento básico </a:t>
            </a:r>
            <a:r>
              <a:rPr lang="es-PA" sz="1350" dirty="0">
                <a:solidFill>
                  <a:prstClr val="black"/>
                </a:solidFill>
              </a:rPr>
              <a:t>(reparaciones menores en plomería, electricidad, herrería, techo, construcción, limpieza de áreas verdes y otros).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078772" y="1591028"/>
            <a:ext cx="3447002" cy="115416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A" sz="1500" b="1" dirty="0">
                <a:solidFill>
                  <a:prstClr val="black"/>
                </a:solidFill>
              </a:rPr>
              <a:t>Objetivo: </a:t>
            </a:r>
            <a:r>
              <a:rPr lang="es-PA" sz="1500" dirty="0">
                <a:solidFill>
                  <a:prstClr val="black"/>
                </a:solidFill>
              </a:rPr>
              <a:t> </a:t>
            </a:r>
            <a:r>
              <a:rPr lang="es-PA" sz="1350" dirty="0">
                <a:solidFill>
                  <a:prstClr val="black"/>
                </a:solidFill>
              </a:rPr>
              <a:t>Atención a centros educativos durante el receso de verano, junto al apoyo interinstitucional (estamentos de seguridad) de manera integral haciendo frente al inicio escolar.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57" y="101755"/>
            <a:ext cx="3886043" cy="9853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32832" t="22947" r="45783" b="69049"/>
          <a:stretch/>
        </p:blipFill>
        <p:spPr>
          <a:xfrm>
            <a:off x="242568" y="188660"/>
            <a:ext cx="2782389" cy="5855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0" y="3382262"/>
            <a:ext cx="3539327" cy="204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" y="1479845"/>
            <a:ext cx="3002439" cy="216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5669758" y="2937323"/>
            <a:ext cx="35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 smtClean="0">
                <a:solidFill>
                  <a:srgbClr val="B808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ejecuta en Receso del </a:t>
            </a:r>
            <a:r>
              <a:rPr lang="es-PA" b="1" dirty="0">
                <a:solidFill>
                  <a:srgbClr val="B808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año </a:t>
            </a:r>
            <a:r>
              <a:rPr lang="es-PA" b="1" dirty="0" smtClean="0">
                <a:solidFill>
                  <a:srgbClr val="B808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escolar. </a:t>
            </a:r>
            <a:endParaRPr lang="es-PA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802273" y="5433856"/>
            <a:ext cx="1995209" cy="872013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1350" b="1" dirty="0">
                <a:solidFill>
                  <a:srgbClr val="C00000"/>
                </a:solidFill>
              </a:rPr>
              <a:t>Fecha de Inicio: </a:t>
            </a:r>
            <a:r>
              <a:rPr lang="es-PA" sz="1000" b="1" dirty="0">
                <a:solidFill>
                  <a:prstClr val="black"/>
                </a:solidFill>
              </a:rPr>
              <a:t>Lunes </a:t>
            </a:r>
            <a:r>
              <a:rPr lang="es-PA" sz="1000" b="1" dirty="0" smtClean="0">
                <a:solidFill>
                  <a:prstClr val="black"/>
                </a:solidFill>
              </a:rPr>
              <a:t>18 </a:t>
            </a:r>
            <a:r>
              <a:rPr lang="es-PA" sz="1000" b="1" dirty="0">
                <a:solidFill>
                  <a:prstClr val="black"/>
                </a:solidFill>
              </a:rPr>
              <a:t>de </a:t>
            </a:r>
            <a:r>
              <a:rPr lang="es-PA" sz="1000" b="1" dirty="0" smtClean="0">
                <a:solidFill>
                  <a:prstClr val="black"/>
                </a:solidFill>
              </a:rPr>
              <a:t>Noviembre </a:t>
            </a:r>
            <a:r>
              <a:rPr lang="es-PA" sz="1000" b="1" dirty="0">
                <a:solidFill>
                  <a:prstClr val="black"/>
                </a:solidFill>
              </a:rPr>
              <a:t>de 2019</a:t>
            </a:r>
          </a:p>
          <a:p>
            <a:pPr algn="ctr"/>
            <a:r>
              <a:rPr lang="es-PA" sz="1350" b="1" dirty="0">
                <a:solidFill>
                  <a:srgbClr val="C00000"/>
                </a:solidFill>
              </a:rPr>
              <a:t>Fecha de Entrega:</a:t>
            </a:r>
          </a:p>
          <a:p>
            <a:pPr algn="ctr"/>
            <a:r>
              <a:rPr lang="es-PA" sz="1000" b="1" dirty="0" smtClean="0">
                <a:solidFill>
                  <a:prstClr val="black"/>
                </a:solidFill>
              </a:rPr>
              <a:t>Viernes </a:t>
            </a:r>
            <a:r>
              <a:rPr lang="es-PA" sz="1000" b="1" dirty="0">
                <a:solidFill>
                  <a:prstClr val="black"/>
                </a:solidFill>
              </a:rPr>
              <a:t>6</a:t>
            </a:r>
            <a:r>
              <a:rPr lang="es-PA" sz="1000" b="1" dirty="0" smtClean="0">
                <a:solidFill>
                  <a:prstClr val="black"/>
                </a:solidFill>
              </a:rPr>
              <a:t> de </a:t>
            </a:r>
            <a:r>
              <a:rPr lang="es-PA" sz="1000" b="1" dirty="0">
                <a:solidFill>
                  <a:prstClr val="black"/>
                </a:solidFill>
              </a:rPr>
              <a:t>Marzo de </a:t>
            </a:r>
            <a:r>
              <a:rPr lang="es-PA" sz="1000" b="1" dirty="0" smtClean="0">
                <a:solidFill>
                  <a:prstClr val="black"/>
                </a:solidFill>
              </a:rPr>
              <a:t>2020</a:t>
            </a:r>
            <a:endParaRPr lang="es-PA" sz="1000" b="1" dirty="0">
              <a:solidFill>
                <a:prstClr val="black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000500" y="5736134"/>
            <a:ext cx="2619532" cy="5715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A" sz="1200" b="1" dirty="0">
                <a:solidFill>
                  <a:schemeClr val="bg1"/>
                </a:solidFill>
              </a:rPr>
              <a:t>Proyección a intervenir</a:t>
            </a:r>
            <a:r>
              <a:rPr lang="es-PA" sz="2400" b="1" dirty="0">
                <a:solidFill>
                  <a:schemeClr val="bg1"/>
                </a:solidFill>
              </a:rPr>
              <a:t> </a:t>
            </a:r>
            <a:r>
              <a:rPr lang="es-PA" sz="2400" b="1" dirty="0" smtClean="0">
                <a:solidFill>
                  <a:schemeClr val="bg1"/>
                </a:solidFill>
              </a:rPr>
              <a:t>375</a:t>
            </a:r>
            <a:r>
              <a:rPr lang="es-PA" sz="1100" b="1" dirty="0" smtClean="0">
                <a:solidFill>
                  <a:schemeClr val="bg1"/>
                </a:solidFill>
              </a:rPr>
              <a:t> </a:t>
            </a:r>
            <a:r>
              <a:rPr lang="es-PA" sz="1200" b="1" dirty="0">
                <a:solidFill>
                  <a:schemeClr val="bg1"/>
                </a:solidFill>
              </a:rPr>
              <a:t>Escuelas a NIVEL NACIONAL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473" y="188660"/>
            <a:ext cx="4499599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/Users/meducamac/Desktop/MANUAL LOGO/MINISTERIO DE EDUCACION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9" y="0"/>
            <a:ext cx="3174521" cy="12114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ángulo 23"/>
          <p:cNvSpPr/>
          <p:nvPr/>
        </p:nvSpPr>
        <p:spPr>
          <a:xfrm>
            <a:off x="4663440" y="2844315"/>
            <a:ext cx="3962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en </a:t>
            </a:r>
            <a:r>
              <a:rPr lang="es-PA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mantenimiento básico </a:t>
            </a:r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A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Reparaciones Menores:</a:t>
            </a:r>
          </a:p>
          <a:p>
            <a:pPr algn="just"/>
            <a:endParaRPr lang="es-PA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Plomería.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Herrería y Techo.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Limpieza de Áreas Verdes.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Electricidad</a:t>
            </a:r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2" y="2471232"/>
            <a:ext cx="2122099" cy="340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71" y="4064133"/>
            <a:ext cx="2268747" cy="262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ángulo redondeado 13"/>
          <p:cNvSpPr/>
          <p:nvPr/>
        </p:nvSpPr>
        <p:spPr>
          <a:xfrm>
            <a:off x="7206675" y="6413863"/>
            <a:ext cx="1937325" cy="2762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1400" b="1" dirty="0" smtClean="0">
                <a:solidFill>
                  <a:schemeClr val="tx1"/>
                </a:solidFill>
              </a:rPr>
              <a:t>Se priorizan Escuelas</a:t>
            </a:r>
            <a:endParaRPr lang="es-PA" sz="1400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32832" t="22947" r="45783" b="69049"/>
          <a:stretch/>
        </p:blipFill>
        <p:spPr>
          <a:xfrm>
            <a:off x="121799" y="399020"/>
            <a:ext cx="3079815" cy="64810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1211408"/>
            <a:ext cx="9144000" cy="1184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a centros educativos durante el receso de verano, junto al apoyo interinstitucional (estamentos de seguridad) de manera integral haciendo frente al inicio escolar.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3125"/>
            <a:ext cx="4499599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1899" y="1444457"/>
            <a:ext cx="7285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 con Estamentos de Seguridad </a:t>
            </a:r>
          </a:p>
        </p:txBody>
      </p:sp>
      <p:pic>
        <p:nvPicPr>
          <p:cNvPr id="1026" name="Picture 2" descr="Resultado de imagen para trabajo en equi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93" y="2600840"/>
            <a:ext cx="3513262" cy="30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angular 9"/>
          <p:cNvCxnSpPr>
            <a:stCxn id="1026" idx="3"/>
          </p:cNvCxnSpPr>
          <p:nvPr/>
        </p:nvCxnSpPr>
        <p:spPr>
          <a:xfrm flipV="1">
            <a:off x="5901155" y="3086859"/>
            <a:ext cx="2736439" cy="1057833"/>
          </a:xfrm>
          <a:prstGeom prst="bentConnector3">
            <a:avLst>
              <a:gd name="adj1" fmla="val 217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523882" y="2561465"/>
            <a:ext cx="2213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con mano de obra calificada</a:t>
            </a:r>
          </a:p>
        </p:txBody>
      </p:sp>
      <p:cxnSp>
        <p:nvCxnSpPr>
          <p:cNvPr id="17" name="Conector angular 16"/>
          <p:cNvCxnSpPr>
            <a:stCxn id="1026" idx="2"/>
          </p:cNvCxnSpPr>
          <p:nvPr/>
        </p:nvCxnSpPr>
        <p:spPr>
          <a:xfrm rot="5400000" flipH="1" flipV="1">
            <a:off x="5654387" y="3842675"/>
            <a:ext cx="336007" cy="3355733"/>
          </a:xfrm>
          <a:prstGeom prst="bentConnector4">
            <a:avLst>
              <a:gd name="adj1" fmla="val -51026"/>
              <a:gd name="adj2" fmla="val 508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863275" y="4639719"/>
            <a:ext cx="22139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alcance en intervención a Centros Educativos</a:t>
            </a:r>
          </a:p>
        </p:txBody>
      </p:sp>
      <p:cxnSp>
        <p:nvCxnSpPr>
          <p:cNvPr id="24" name="Conector angular 23"/>
          <p:cNvCxnSpPr>
            <a:stCxn id="1026" idx="1"/>
          </p:cNvCxnSpPr>
          <p:nvPr/>
        </p:nvCxnSpPr>
        <p:spPr>
          <a:xfrm rot="10800000">
            <a:off x="249729" y="3554478"/>
            <a:ext cx="2138165" cy="590214"/>
          </a:xfrm>
          <a:prstGeom prst="bentConnector3">
            <a:avLst>
              <a:gd name="adj1" fmla="val 235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173968" y="2941720"/>
            <a:ext cx="2213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 a la infraestructura escolar</a:t>
            </a:r>
          </a:p>
        </p:txBody>
      </p:sp>
      <p:pic>
        <p:nvPicPr>
          <p:cNvPr id="16" name="Imagen 15" descr="/Users/meducamac/Desktop/MANUAL LOGO/MINISTERIO DE EDUCACION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84" y="163007"/>
            <a:ext cx="3011788" cy="104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r="14496"/>
          <a:stretch/>
        </p:blipFill>
        <p:spPr>
          <a:xfrm>
            <a:off x="2397642" y="5688545"/>
            <a:ext cx="656656" cy="92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8" y="5758875"/>
            <a:ext cx="715484" cy="83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0" y="5814746"/>
            <a:ext cx="582931" cy="78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http://www.sertv.gob.pa/media/k2/items/cache/e5fd9c777d72c44418dd910474e7683c_X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05" y="5814746"/>
            <a:ext cx="625540" cy="79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9"/>
          <a:srcRect l="32832" t="22947" r="45783" b="69049"/>
          <a:stretch/>
        </p:blipFill>
        <p:spPr>
          <a:xfrm>
            <a:off x="397844" y="335309"/>
            <a:ext cx="2782389" cy="58551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1907" y="222998"/>
            <a:ext cx="4499599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/Users/meducamac/Desktop/MANUAL LOGO/MINISTERIO DE EDUCACION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46" y="1"/>
            <a:ext cx="3257626" cy="115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2832" t="22947" r="45783" b="69049"/>
          <a:stretch/>
        </p:blipFill>
        <p:spPr>
          <a:xfrm>
            <a:off x="397844" y="335309"/>
            <a:ext cx="2782389" cy="58551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418996"/>
              </p:ext>
            </p:extLst>
          </p:nvPr>
        </p:nvGraphicFramePr>
        <p:xfrm>
          <a:off x="3378767" y="1391060"/>
          <a:ext cx="5700309" cy="443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3835883" y="1039282"/>
            <a:ext cx="2724150" cy="5715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A" sz="1200" b="1" dirty="0">
                <a:solidFill>
                  <a:schemeClr val="bg1"/>
                </a:solidFill>
              </a:rPr>
              <a:t>Proyección a intervenir</a:t>
            </a:r>
            <a:r>
              <a:rPr lang="es-PA" sz="2400" b="1" dirty="0">
                <a:solidFill>
                  <a:schemeClr val="bg1"/>
                </a:solidFill>
              </a:rPr>
              <a:t> </a:t>
            </a:r>
            <a:r>
              <a:rPr lang="es-PA" sz="2400" b="1" dirty="0" smtClean="0">
                <a:solidFill>
                  <a:schemeClr val="bg1"/>
                </a:solidFill>
              </a:rPr>
              <a:t>375</a:t>
            </a:r>
            <a:r>
              <a:rPr lang="es-PA" sz="1100" b="1" dirty="0" smtClean="0">
                <a:solidFill>
                  <a:schemeClr val="bg1"/>
                </a:solidFill>
              </a:rPr>
              <a:t> </a:t>
            </a:r>
            <a:r>
              <a:rPr lang="es-PA" sz="1200" b="1" dirty="0">
                <a:solidFill>
                  <a:schemeClr val="bg1"/>
                </a:solidFill>
              </a:rPr>
              <a:t>Escuelas a NIVEL NACIONAL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952893" y="1259004"/>
            <a:ext cx="1995209" cy="872013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1350" b="1" dirty="0">
                <a:solidFill>
                  <a:srgbClr val="C00000"/>
                </a:solidFill>
              </a:rPr>
              <a:t>Fecha de Inicio: </a:t>
            </a:r>
            <a:r>
              <a:rPr lang="es-PA" sz="1000" b="1" dirty="0">
                <a:solidFill>
                  <a:prstClr val="black"/>
                </a:solidFill>
              </a:rPr>
              <a:t>Lunes </a:t>
            </a:r>
            <a:r>
              <a:rPr lang="es-PA" sz="1000" b="1" dirty="0" smtClean="0">
                <a:solidFill>
                  <a:prstClr val="black"/>
                </a:solidFill>
              </a:rPr>
              <a:t>18 </a:t>
            </a:r>
            <a:r>
              <a:rPr lang="es-PA" sz="1000" b="1" dirty="0">
                <a:solidFill>
                  <a:prstClr val="black"/>
                </a:solidFill>
              </a:rPr>
              <a:t>de </a:t>
            </a:r>
            <a:r>
              <a:rPr lang="es-PA" sz="1000" b="1" dirty="0" smtClean="0">
                <a:solidFill>
                  <a:prstClr val="black"/>
                </a:solidFill>
              </a:rPr>
              <a:t>Noviembre </a:t>
            </a:r>
            <a:r>
              <a:rPr lang="es-PA" sz="1000" b="1" dirty="0">
                <a:solidFill>
                  <a:prstClr val="black"/>
                </a:solidFill>
              </a:rPr>
              <a:t>de 2019</a:t>
            </a:r>
          </a:p>
          <a:p>
            <a:pPr algn="ctr"/>
            <a:r>
              <a:rPr lang="es-PA" sz="1350" b="1" dirty="0">
                <a:solidFill>
                  <a:srgbClr val="C00000"/>
                </a:solidFill>
              </a:rPr>
              <a:t>Fecha de Entrega:</a:t>
            </a:r>
          </a:p>
          <a:p>
            <a:pPr algn="ctr"/>
            <a:r>
              <a:rPr lang="es-PA" sz="1000" b="1" dirty="0" smtClean="0">
                <a:solidFill>
                  <a:prstClr val="black"/>
                </a:solidFill>
              </a:rPr>
              <a:t>Viernes 13 de </a:t>
            </a:r>
            <a:r>
              <a:rPr lang="es-PA" sz="1000" b="1" dirty="0">
                <a:solidFill>
                  <a:prstClr val="black"/>
                </a:solidFill>
              </a:rPr>
              <a:t>Marzo de </a:t>
            </a:r>
            <a:r>
              <a:rPr lang="es-PA" sz="1000" b="1" dirty="0" smtClean="0">
                <a:solidFill>
                  <a:prstClr val="black"/>
                </a:solidFill>
              </a:rPr>
              <a:t>2020</a:t>
            </a:r>
            <a:endParaRPr lang="es-PA" sz="1000" b="1" dirty="0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36278" y="6179285"/>
            <a:ext cx="5408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Resto de Centros Escolares, se atienden mediante los programas anuales con los que cuenta la Dirección de Mantenimiento.</a:t>
            </a:r>
            <a:endParaRPr lang="es-PA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3" y="1155941"/>
            <a:ext cx="3379800" cy="53479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477" y="87117"/>
            <a:ext cx="4499599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/Users/meducamac/Desktop/MANUAL LOGO/MINISTERIO DE EDUCACION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26" y="113247"/>
            <a:ext cx="3074746" cy="10981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71864" y="1892582"/>
            <a:ext cx="443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b="1" dirty="0" smtClean="0">
                <a:ln w="13462">
                  <a:noFill/>
                  <a:prstDash val="solid"/>
                </a:ln>
                <a:solidFill>
                  <a:srgbClr val="150A5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2020 – PLAN VERANO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>
            <a:hlinkClick r:id="rId3" action="ppaction://hlinkfile"/>
          </p:cNvPr>
          <p:cNvSpPr/>
          <p:nvPr/>
        </p:nvSpPr>
        <p:spPr>
          <a:xfrm>
            <a:off x="5559400" y="6404350"/>
            <a:ext cx="3485072" cy="31736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 dirty="0" smtClean="0">
              <a:solidFill>
                <a:srgbClr val="002060"/>
              </a:solidFill>
            </a:endParaRPr>
          </a:p>
          <a:p>
            <a:pPr algn="ctr"/>
            <a:r>
              <a:rPr lang="es-PA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Iniciando Licitaciones de Materiales en Agosto-2019</a:t>
            </a:r>
            <a:endParaRPr lang="es-PA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P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671509" y="2553064"/>
            <a:ext cx="2472491" cy="10066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dirty="0">
                <a:solidFill>
                  <a:srgbClr val="002060"/>
                </a:solidFill>
                <a:latin typeface="Georgia" panose="02040502050405020303" pitchFamily="18" charset="0"/>
              </a:rPr>
              <a:t>INVERSIÓN </a:t>
            </a:r>
            <a:r>
              <a:rPr lang="es-PA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APROXIMADA DE </a:t>
            </a:r>
            <a:r>
              <a:rPr lang="es-P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MATERIALES</a:t>
            </a:r>
            <a:r>
              <a:rPr lang="es-PA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POR ESCUELA</a:t>
            </a:r>
          </a:p>
          <a:p>
            <a:pPr algn="ctr"/>
            <a:r>
              <a:rPr lang="es-P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B/.3,930.91</a:t>
            </a:r>
            <a:endParaRPr lang="es-P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671509" y="1641138"/>
            <a:ext cx="2272737" cy="6207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 dirty="0" smtClean="0">
                <a:solidFill>
                  <a:schemeClr val="bg1"/>
                </a:solidFill>
              </a:rPr>
              <a:t>Proyección a intervenir</a:t>
            </a:r>
            <a:r>
              <a:rPr lang="es-PA" sz="2400" b="1" dirty="0" smtClean="0">
                <a:solidFill>
                  <a:schemeClr val="bg1"/>
                </a:solidFill>
              </a:rPr>
              <a:t> 375</a:t>
            </a:r>
            <a:r>
              <a:rPr lang="es-PA" sz="1100" b="1" dirty="0" smtClean="0">
                <a:solidFill>
                  <a:schemeClr val="bg1"/>
                </a:solidFill>
              </a:rPr>
              <a:t> </a:t>
            </a:r>
            <a:r>
              <a:rPr lang="es-PA" sz="1200" b="1" dirty="0" smtClean="0">
                <a:solidFill>
                  <a:schemeClr val="bg1"/>
                </a:solidFill>
              </a:rPr>
              <a:t>Escuelas a </a:t>
            </a:r>
            <a:r>
              <a:rPr lang="es-PA" sz="1400" b="1" dirty="0" smtClean="0">
                <a:solidFill>
                  <a:schemeClr val="bg1"/>
                </a:solidFill>
              </a:rPr>
              <a:t>NIVEL</a:t>
            </a:r>
            <a:r>
              <a:rPr lang="es-PA" sz="1200" b="1" dirty="0" smtClean="0">
                <a:solidFill>
                  <a:schemeClr val="bg1"/>
                </a:solidFill>
              </a:rPr>
              <a:t> </a:t>
            </a:r>
            <a:r>
              <a:rPr lang="es-PA" sz="1400" b="1" dirty="0" smtClean="0">
                <a:solidFill>
                  <a:schemeClr val="bg1"/>
                </a:solidFill>
              </a:rPr>
              <a:t>NACIONAL</a:t>
            </a:r>
            <a:endParaRPr lang="es-PA" sz="1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4"/>
          </p:cNvCxnSpPr>
          <p:nvPr/>
        </p:nvCxnSpPr>
        <p:spPr>
          <a:xfrm flipH="1">
            <a:off x="7787359" y="3559716"/>
            <a:ext cx="120396" cy="8575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32832" t="22947" r="45783" b="69049"/>
          <a:stretch/>
        </p:blipFill>
        <p:spPr>
          <a:xfrm>
            <a:off x="447345" y="394451"/>
            <a:ext cx="2782389" cy="5855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73" y="196153"/>
            <a:ext cx="4499599" cy="865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72" y="2583124"/>
            <a:ext cx="6098849" cy="19531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101" y="4536308"/>
            <a:ext cx="2738928" cy="16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768635" y="1924669"/>
            <a:ext cx="2035969" cy="166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66"/>
          </a:p>
        </p:txBody>
      </p:sp>
      <p:pic>
        <p:nvPicPr>
          <p:cNvPr id="1026" name="Picture 2" descr="Resultado de imagen de bomberos pan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57" y="3586371"/>
            <a:ext cx="1540686" cy="15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mef pana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4276" r="5723" b="8451"/>
          <a:stretch/>
        </p:blipFill>
        <p:spPr bwMode="auto">
          <a:xfrm>
            <a:off x="500063" y="1927692"/>
            <a:ext cx="1372221" cy="13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contraloria pan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51" y="2005740"/>
            <a:ext cx="1207840" cy="11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ministerio de ambiente panam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38469" r="9458" b="38865"/>
          <a:stretch/>
        </p:blipFill>
        <p:spPr bwMode="auto">
          <a:xfrm>
            <a:off x="3123813" y="5330197"/>
            <a:ext cx="3214688" cy="9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sinaproc pan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89" y="1924669"/>
            <a:ext cx="1276248" cy="12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ministerio de obras publicas pana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8" y="3673235"/>
            <a:ext cx="1453821" cy="14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minsa pana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16" y="3719490"/>
            <a:ext cx="1258268" cy="125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idaan panam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25" y="3673235"/>
            <a:ext cx="1237608" cy="12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autoridad de aseo pana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32" y="2130032"/>
            <a:ext cx="1374201" cy="91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751753" y="1075810"/>
            <a:ext cx="708121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911" indent="-20091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A" sz="253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instituciones participantes</a:t>
            </a:r>
          </a:p>
        </p:txBody>
      </p:sp>
      <p:pic>
        <p:nvPicPr>
          <p:cNvPr id="22" name="Imagen 21" descr="/Users/meducamac/Desktop/MANUAL LOGO/MINISTERIO DE EDUCACION-02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21" y="-2398"/>
            <a:ext cx="2616016" cy="88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2"/>
          <a:srcRect l="32832" t="22947" r="45783" b="69049"/>
          <a:stretch/>
        </p:blipFill>
        <p:spPr>
          <a:xfrm>
            <a:off x="500063" y="165235"/>
            <a:ext cx="4323394" cy="90979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4604" y="45238"/>
            <a:ext cx="4339396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27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49807" y="0"/>
            <a:ext cx="7370439" cy="6857999"/>
            <a:chOff x="0" y="-34120"/>
            <a:chExt cx="7296150" cy="6892120"/>
          </a:xfrm>
          <a:solidFill>
            <a:schemeClr val="accent1">
              <a:lumMod val="75000"/>
              <a:alpha val="44000"/>
            </a:schemeClr>
          </a:solidFill>
        </p:grpSpPr>
        <p:sp>
          <p:nvSpPr>
            <p:cNvPr id="9" name="Triángulo rectángulo 8"/>
            <p:cNvSpPr/>
            <p:nvPr/>
          </p:nvSpPr>
          <p:spPr>
            <a:xfrm>
              <a:off x="3486150" y="-34120"/>
              <a:ext cx="3810000" cy="689212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0" y="-34120"/>
              <a:ext cx="3486150" cy="6892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 dirty="0"/>
            </a:p>
          </p:txBody>
        </p:sp>
      </p:grpSp>
      <p:sp>
        <p:nvSpPr>
          <p:cNvPr id="2" name="AutoShape 8" descr="Resultado de imagen para spi panam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A" sz="1350"/>
          </a:p>
        </p:txBody>
      </p:sp>
      <p:sp>
        <p:nvSpPr>
          <p:cNvPr id="17" name="CuadroTexto 16"/>
          <p:cNvSpPr txBox="1"/>
          <p:nvPr/>
        </p:nvSpPr>
        <p:spPr>
          <a:xfrm>
            <a:off x="171861" y="2790868"/>
            <a:ext cx="5557668" cy="1419491"/>
          </a:xfrm>
          <a:prstGeom prst="rect">
            <a:avLst/>
          </a:prstGeom>
          <a:noFill/>
          <a:effectLst>
            <a:glow rad="1003300">
              <a:schemeClr val="tx1">
                <a:alpha val="89000"/>
              </a:schemeClr>
            </a:glow>
            <a:outerShdw blurRad="1028700" dist="2527300" dir="8940000" sx="47000" sy="47000" algn="tl" rotWithShape="0">
              <a:prstClr val="black">
                <a:alpha val="57000"/>
              </a:prstClr>
            </a:outerShdw>
            <a:softEdge rad="215900"/>
          </a:effectLst>
        </p:spPr>
        <p:txBody>
          <a:bodyPr wrap="square" rtlCol="0">
            <a:spAutoFit/>
          </a:bodyPr>
          <a:lstStyle/>
          <a:p>
            <a:r>
              <a:rPr lang="es-PA" sz="86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GRACIAS</a:t>
            </a:r>
          </a:p>
        </p:txBody>
      </p:sp>
      <p:pic>
        <p:nvPicPr>
          <p:cNvPr id="11" name="Imagen 10" descr="/Users/meducamac/Desktop/MANUAL LOGO/MINISTERIO DE EDUCACION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9" y="1227112"/>
            <a:ext cx="3807733" cy="113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86" y="3049995"/>
            <a:ext cx="997319" cy="9012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2832" t="22947" r="45783" b="69049"/>
          <a:stretch/>
        </p:blipFill>
        <p:spPr>
          <a:xfrm>
            <a:off x="4551517" y="4949718"/>
            <a:ext cx="4323394" cy="9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</TotalTime>
  <Words>427</Words>
  <Application>Microsoft Office PowerPoint</Application>
  <PresentationFormat>Presentación en pantalla (4:3)</PresentationFormat>
  <Paragraphs>57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Arial</vt:lpstr>
      <vt:lpstr>Britannic Bold</vt:lpstr>
      <vt:lpstr>Calibri</vt:lpstr>
      <vt:lpstr>Calibri Light</vt:lpstr>
      <vt:lpstr>Georgia</vt:lpstr>
      <vt:lpstr>Impact</vt:lpstr>
      <vt:lpstr>Lucida Handwriting</vt:lpstr>
      <vt:lpstr>Times New Roman</vt:lpstr>
      <vt:lpstr>Wingdings</vt:lpstr>
      <vt:lpstr>Tema de Office</vt:lpstr>
      <vt:lpstr>2_Tema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Vásquez</dc:creator>
  <cp:lastModifiedBy>Carelia Rampolla</cp:lastModifiedBy>
  <cp:revision>103</cp:revision>
  <cp:lastPrinted>2019-10-21T21:13:03Z</cp:lastPrinted>
  <dcterms:created xsi:type="dcterms:W3CDTF">2019-06-20T13:46:49Z</dcterms:created>
  <dcterms:modified xsi:type="dcterms:W3CDTF">2019-11-25T14:11:33Z</dcterms:modified>
</cp:coreProperties>
</file>