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0" r:id="rId3"/>
    <p:sldId id="275" r:id="rId4"/>
    <p:sldId id="277" r:id="rId5"/>
    <p:sldId id="276" r:id="rId6"/>
    <p:sldId id="289" r:id="rId7"/>
    <p:sldId id="286" r:id="rId8"/>
    <p:sldId id="278" r:id="rId9"/>
    <p:sldId id="287" r:id="rId10"/>
    <p:sldId id="288" r:id="rId11"/>
    <p:sldId id="281" r:id="rId12"/>
    <p:sldId id="283" r:id="rId13"/>
    <p:sldId id="284" r:id="rId14"/>
    <p:sldId id="285" r:id="rId15"/>
    <p:sldId id="290" r:id="rId16"/>
    <p:sldId id="291" r:id="rId17"/>
    <p:sldId id="298" r:id="rId18"/>
    <p:sldId id="302" r:id="rId19"/>
    <p:sldId id="299" r:id="rId20"/>
    <p:sldId id="303" r:id="rId21"/>
    <p:sldId id="300" r:id="rId22"/>
    <p:sldId id="301" r:id="rId23"/>
    <p:sldId id="305" r:id="rId24"/>
    <p:sldId id="295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2" autoAdjust="0"/>
    <p:restoredTop sz="95324" autoAdjust="0"/>
  </p:normalViewPr>
  <p:slideViewPr>
    <p:cSldViewPr snapToGrid="0">
      <p:cViewPr varScale="1">
        <p:scale>
          <a:sx n="99" d="100"/>
          <a:sy n="99" d="100"/>
        </p:scale>
        <p:origin x="352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file:///C:\Users\stephaniegarcia\Desktop\Break-point.jpg" TargetMode="External"/><Relationship Id="rId1" Type="http://schemas.openxmlformats.org/officeDocument/2006/relationships/image" Target="../media/image9.jpeg"/><Relationship Id="rId2" Type="http://schemas.openxmlformats.org/officeDocument/2006/relationships/image" Target="file:///P:\PDG\ADMAFFIN\Affaires%20acad&#233;miques\IRHM\Gouvernance\Comit&#233;s%20de%20l'IRHM\COMIT&#201;%20SCIENTIFIQUE\Chercheurs-membres%20IRHM\Montgomery%20Cameron\Diaporama%20Cameron\Images\o-SELF-CONSCIOUS-TEENS-facebook.jpg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file:///C:\Users\stephaniegarcia\Desktop\1-cerveau-me-ucanique.jpg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file:///C:\Users\stephaniegarcia\Desktop\votacio,%20democracia%20voting-symbols,%20congr&#233;s.jpg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file:///C:\Users\stephaniegarcia\Desktop\Break-point.jpg" TargetMode="External"/><Relationship Id="rId1" Type="http://schemas.openxmlformats.org/officeDocument/2006/relationships/image" Target="../media/image9.jpeg"/><Relationship Id="rId2" Type="http://schemas.openxmlformats.org/officeDocument/2006/relationships/image" Target="file:///P:\PDG\ADMAFFIN\Affaires%20acad&#233;miques\IRHM\Gouvernance\Comit&#233;s%20de%20l'IRHM\COMIT&#201;%20SCIENTIFIQUE\Chercheurs-membres%20IRHM\Montgomery%20Cameron\Diaporama%20Cameron\Images\o-SELF-CONSCIOUS-TEENS-facebook.jpg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file:///C:\Users\stephaniegarcia\Desktop\1-cerveau-me-ucanique.jpg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file:///C:\Users\stephaniegarcia\Desktop\votacio,%20democracia%20voting-symbols,%20congr&#233;s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C7833-31A6-4A4C-9562-08CB04058252}" type="doc">
      <dgm:prSet loTypeId="urn:microsoft.com/office/officeart/2008/layout/VerticalCurvedLis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fr-CA"/>
        </a:p>
      </dgm:t>
    </dgm:pt>
    <dgm:pt modelId="{12DE93BB-AEFA-44AE-8106-F07397B0B046}">
      <dgm:prSet phldrT="[Texte]"/>
      <dgm:spPr/>
      <dgm:t>
        <a:bodyPr/>
        <a:lstStyle/>
        <a:p>
          <a:r>
            <a:rPr lang="fr-CA" dirty="0" smtClean="0"/>
            <a:t>El </a:t>
          </a:r>
          <a:r>
            <a:rPr lang="fr-CA" dirty="0" err="1" smtClean="0"/>
            <a:t>estrés</a:t>
          </a:r>
          <a:endParaRPr lang="fr-CA" dirty="0"/>
        </a:p>
      </dgm:t>
    </dgm:pt>
    <dgm:pt modelId="{96473D24-A3E5-43E8-AA7B-EB18A86A5A14}" type="parTrans" cxnId="{B83B1C9D-8061-470E-A640-692F96C44C0F}">
      <dgm:prSet/>
      <dgm:spPr/>
      <dgm:t>
        <a:bodyPr/>
        <a:lstStyle/>
        <a:p>
          <a:endParaRPr lang="fr-CA"/>
        </a:p>
      </dgm:t>
    </dgm:pt>
    <dgm:pt modelId="{D1A48EEA-558D-44C2-A924-187859393BA7}" type="sibTrans" cxnId="{B83B1C9D-8061-470E-A640-692F96C44C0F}">
      <dgm:prSet/>
      <dgm:spPr/>
      <dgm:t>
        <a:bodyPr/>
        <a:lstStyle/>
        <a:p>
          <a:endParaRPr lang="fr-CA"/>
        </a:p>
      </dgm:t>
    </dgm:pt>
    <dgm:pt modelId="{62179BDF-B6D8-4E8D-873D-4613FC2B5011}">
      <dgm:prSet/>
      <dgm:spPr/>
      <dgm:t>
        <a:bodyPr/>
        <a:lstStyle/>
        <a:p>
          <a:r>
            <a:rPr lang="fr-CA" dirty="0" smtClean="0"/>
            <a:t>Las </a:t>
          </a:r>
          <a:r>
            <a:rPr lang="fr-CA" dirty="0" err="1" smtClean="0"/>
            <a:t>estrategias</a:t>
          </a:r>
          <a:r>
            <a:rPr lang="fr-CA" dirty="0" smtClean="0"/>
            <a:t> de </a:t>
          </a:r>
          <a:r>
            <a:rPr lang="fr-CA" dirty="0" err="1" smtClean="0"/>
            <a:t>adaptación</a:t>
          </a:r>
          <a:endParaRPr lang="fr-CA" dirty="0"/>
        </a:p>
      </dgm:t>
    </dgm:pt>
    <dgm:pt modelId="{A5087148-27BC-4114-BE3E-0A812E049F93}" type="parTrans" cxnId="{560945F5-2749-48DD-A912-F1A2A523253A}">
      <dgm:prSet/>
      <dgm:spPr/>
      <dgm:t>
        <a:bodyPr/>
        <a:lstStyle/>
        <a:p>
          <a:endParaRPr lang="fr-CA"/>
        </a:p>
      </dgm:t>
    </dgm:pt>
    <dgm:pt modelId="{5192221D-41F1-4AE9-BBFE-9E41CE6B57CD}" type="sibTrans" cxnId="{560945F5-2749-48DD-A912-F1A2A523253A}">
      <dgm:prSet/>
      <dgm:spPr/>
      <dgm:t>
        <a:bodyPr/>
        <a:lstStyle/>
        <a:p>
          <a:endParaRPr lang="fr-CA"/>
        </a:p>
      </dgm:t>
    </dgm:pt>
    <dgm:pt modelId="{6A071902-AC63-486D-9247-59D7ECAD052E}">
      <dgm:prSet/>
      <dgm:spPr/>
      <dgm:t>
        <a:bodyPr/>
        <a:lstStyle/>
        <a:p>
          <a:r>
            <a:rPr lang="fr-FR" b="0" i="0" dirty="0" smtClean="0">
              <a:latin typeface="Corbel"/>
              <a:ea typeface="+mn-ea"/>
              <a:cs typeface="+mn-cs"/>
            </a:rPr>
            <a:t>La </a:t>
          </a:r>
          <a:r>
            <a:rPr lang="fr-FR" b="0" i="0" dirty="0" err="1" smtClean="0">
              <a:latin typeface="Corbel"/>
              <a:ea typeface="+mn-ea"/>
              <a:cs typeface="+mn-cs"/>
            </a:rPr>
            <a:t>vitalidad</a:t>
          </a:r>
          <a:r>
            <a:rPr lang="fr-FR" b="0" i="0" dirty="0" smtClean="0">
              <a:latin typeface="Corbel"/>
              <a:ea typeface="+mn-ea"/>
              <a:cs typeface="+mn-cs"/>
            </a:rPr>
            <a:t> socio-</a:t>
          </a:r>
          <a:r>
            <a:rPr lang="fr-FR" b="0" i="0" dirty="0" err="1" smtClean="0">
              <a:latin typeface="Corbel"/>
              <a:ea typeface="+mn-ea"/>
              <a:cs typeface="+mn-cs"/>
            </a:rPr>
            <a:t>lingüística</a:t>
          </a:r>
          <a:endParaRPr lang="fr-FR" b="0" i="0" dirty="0">
            <a:latin typeface="Corbel"/>
            <a:ea typeface="+mn-ea"/>
            <a:cs typeface="+mn-cs"/>
          </a:endParaRPr>
        </a:p>
      </dgm:t>
    </dgm:pt>
    <dgm:pt modelId="{7D291CE0-8E2C-43E4-80CE-B326BF3F8DFE}" type="sibTrans" cxnId="{EF397690-FB7D-4521-B261-D3A162745EAB}">
      <dgm:prSet/>
      <dgm:spPr/>
      <dgm:t>
        <a:bodyPr/>
        <a:lstStyle/>
        <a:p>
          <a:endParaRPr lang="fr-CA"/>
        </a:p>
      </dgm:t>
    </dgm:pt>
    <dgm:pt modelId="{657F09B5-94A4-451D-8EAB-ADF67A12B8EE}" type="parTrans" cxnId="{EF397690-FB7D-4521-B261-D3A162745EAB}">
      <dgm:prSet/>
      <dgm:spPr/>
      <dgm:t>
        <a:bodyPr/>
        <a:lstStyle/>
        <a:p>
          <a:endParaRPr lang="fr-CA"/>
        </a:p>
      </dgm:t>
    </dgm:pt>
    <dgm:pt modelId="{57A059E2-92BE-4872-88B1-0B0C01D2B14D}" type="pres">
      <dgm:prSet presAssocID="{ABBC7833-31A6-4A4C-9562-08CB040582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68B40EF-0A0C-4826-B2BC-BF80ACC630FF}" type="pres">
      <dgm:prSet presAssocID="{ABBC7833-31A6-4A4C-9562-08CB04058252}" presName="Name1" presStyleCnt="0"/>
      <dgm:spPr/>
    </dgm:pt>
    <dgm:pt modelId="{F5466C11-3834-4DBC-B316-152545843227}" type="pres">
      <dgm:prSet presAssocID="{ABBC7833-31A6-4A4C-9562-08CB04058252}" presName="cycle" presStyleCnt="0"/>
      <dgm:spPr/>
    </dgm:pt>
    <dgm:pt modelId="{BCC700C8-4E8B-437A-8593-89B109BFE84A}" type="pres">
      <dgm:prSet presAssocID="{ABBC7833-31A6-4A4C-9562-08CB04058252}" presName="srcNode" presStyleLbl="node1" presStyleIdx="0" presStyleCnt="3"/>
      <dgm:spPr/>
    </dgm:pt>
    <dgm:pt modelId="{93205DB1-44AC-435D-A1C0-8E9B9C4EB444}" type="pres">
      <dgm:prSet presAssocID="{ABBC7833-31A6-4A4C-9562-08CB04058252}" presName="conn" presStyleLbl="parChTrans1D2" presStyleIdx="0" presStyleCnt="1"/>
      <dgm:spPr/>
      <dgm:t>
        <a:bodyPr/>
        <a:lstStyle/>
        <a:p>
          <a:endParaRPr lang="en-US"/>
        </a:p>
      </dgm:t>
    </dgm:pt>
    <dgm:pt modelId="{A9674F27-2D40-42C9-97B0-AEFB0A7A1682}" type="pres">
      <dgm:prSet presAssocID="{ABBC7833-31A6-4A4C-9562-08CB04058252}" presName="extraNode" presStyleLbl="node1" presStyleIdx="0" presStyleCnt="3"/>
      <dgm:spPr/>
    </dgm:pt>
    <dgm:pt modelId="{087A56D4-BCD7-4F05-A597-70A6124A7026}" type="pres">
      <dgm:prSet presAssocID="{ABBC7833-31A6-4A4C-9562-08CB04058252}" presName="dstNode" presStyleLbl="node1" presStyleIdx="0" presStyleCnt="3"/>
      <dgm:spPr/>
    </dgm:pt>
    <dgm:pt modelId="{1F48D91A-C954-4418-A94D-5670356267C1}" type="pres">
      <dgm:prSet presAssocID="{12DE93BB-AEFA-44AE-8106-F07397B0B04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08D4C-903F-4456-BEDE-2098C84ECCAD}" type="pres">
      <dgm:prSet presAssocID="{12DE93BB-AEFA-44AE-8106-F07397B0B046}" presName="accent_1" presStyleCnt="0"/>
      <dgm:spPr/>
    </dgm:pt>
    <dgm:pt modelId="{F884F042-5E6F-413C-92B7-CA94A0FD3188}" type="pres">
      <dgm:prSet presAssocID="{12DE93BB-AEFA-44AE-8106-F07397B0B046}" presName="accentRepeatNode" presStyleLbl="solidFgAcc1" presStyleIdx="0" presStyleCnt="3"/>
      <dgm:spPr/>
    </dgm:pt>
    <dgm:pt modelId="{0E3A8556-F44C-4881-882D-97EFAC01E1AB}" type="pres">
      <dgm:prSet presAssocID="{62179BDF-B6D8-4E8D-873D-4613FC2B501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B4676-D381-413E-AB89-49729AF6BC93}" type="pres">
      <dgm:prSet presAssocID="{62179BDF-B6D8-4E8D-873D-4613FC2B5011}" presName="accent_2" presStyleCnt="0"/>
      <dgm:spPr/>
    </dgm:pt>
    <dgm:pt modelId="{88FF5535-12F4-4EFD-A14C-3DE14F4554BA}" type="pres">
      <dgm:prSet presAssocID="{62179BDF-B6D8-4E8D-873D-4613FC2B5011}" presName="accentRepeatNode" presStyleLbl="solidFgAcc1" presStyleIdx="1" presStyleCnt="3"/>
      <dgm:spPr/>
    </dgm:pt>
    <dgm:pt modelId="{87A698AB-6415-4241-9564-5423E0116C82}" type="pres">
      <dgm:prSet presAssocID="{6A071902-AC63-486D-9247-59D7ECAD052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ABD59-2FB2-489D-9CE3-A9C951EE1EB3}" type="pres">
      <dgm:prSet presAssocID="{6A071902-AC63-486D-9247-59D7ECAD052E}" presName="accent_3" presStyleCnt="0"/>
      <dgm:spPr/>
    </dgm:pt>
    <dgm:pt modelId="{99B838C3-E197-4DD0-B2BC-49D8522763AB}" type="pres">
      <dgm:prSet presAssocID="{6A071902-AC63-486D-9247-59D7ECAD052E}" presName="accentRepeatNode" presStyleLbl="solidFgAcc1" presStyleIdx="2" presStyleCnt="3"/>
      <dgm:spPr/>
    </dgm:pt>
  </dgm:ptLst>
  <dgm:cxnLst>
    <dgm:cxn modelId="{94FB68D2-566E-4609-8BEA-1E6D33AA86FF}" type="presOf" srcId="{12DE93BB-AEFA-44AE-8106-F07397B0B046}" destId="{1F48D91A-C954-4418-A94D-5670356267C1}" srcOrd="0" destOrd="0" presId="urn:microsoft.com/office/officeart/2008/layout/VerticalCurvedList#1"/>
    <dgm:cxn modelId="{EF397690-FB7D-4521-B261-D3A162745EAB}" srcId="{ABBC7833-31A6-4A4C-9562-08CB04058252}" destId="{6A071902-AC63-486D-9247-59D7ECAD052E}" srcOrd="2" destOrd="0" parTransId="{657F09B5-94A4-451D-8EAB-ADF67A12B8EE}" sibTransId="{7D291CE0-8E2C-43E4-80CE-B326BF3F8DFE}"/>
    <dgm:cxn modelId="{B83B1C9D-8061-470E-A640-692F96C44C0F}" srcId="{ABBC7833-31A6-4A4C-9562-08CB04058252}" destId="{12DE93BB-AEFA-44AE-8106-F07397B0B046}" srcOrd="0" destOrd="0" parTransId="{96473D24-A3E5-43E8-AA7B-EB18A86A5A14}" sibTransId="{D1A48EEA-558D-44C2-A924-187859393BA7}"/>
    <dgm:cxn modelId="{B8529FAE-09E6-416B-A271-38F729C697DF}" type="presOf" srcId="{ABBC7833-31A6-4A4C-9562-08CB04058252}" destId="{57A059E2-92BE-4872-88B1-0B0C01D2B14D}" srcOrd="0" destOrd="0" presId="urn:microsoft.com/office/officeart/2008/layout/VerticalCurvedList#1"/>
    <dgm:cxn modelId="{560945F5-2749-48DD-A912-F1A2A523253A}" srcId="{ABBC7833-31A6-4A4C-9562-08CB04058252}" destId="{62179BDF-B6D8-4E8D-873D-4613FC2B5011}" srcOrd="1" destOrd="0" parTransId="{A5087148-27BC-4114-BE3E-0A812E049F93}" sibTransId="{5192221D-41F1-4AE9-BBFE-9E41CE6B57CD}"/>
    <dgm:cxn modelId="{B777356B-838E-45B2-A39C-6517F0B9E67A}" type="presOf" srcId="{D1A48EEA-558D-44C2-A924-187859393BA7}" destId="{93205DB1-44AC-435D-A1C0-8E9B9C4EB444}" srcOrd="0" destOrd="0" presId="urn:microsoft.com/office/officeart/2008/layout/VerticalCurvedList#1"/>
    <dgm:cxn modelId="{97CD7F6A-F740-4123-A0F9-58146565CF16}" type="presOf" srcId="{6A071902-AC63-486D-9247-59D7ECAD052E}" destId="{87A698AB-6415-4241-9564-5423E0116C82}" srcOrd="0" destOrd="0" presId="urn:microsoft.com/office/officeart/2008/layout/VerticalCurvedList#1"/>
    <dgm:cxn modelId="{AC1DFB99-D254-4316-A423-ED562F242E7C}" type="presOf" srcId="{62179BDF-B6D8-4E8D-873D-4613FC2B5011}" destId="{0E3A8556-F44C-4881-882D-97EFAC01E1AB}" srcOrd="0" destOrd="0" presId="urn:microsoft.com/office/officeart/2008/layout/VerticalCurvedList#1"/>
    <dgm:cxn modelId="{1B28F3CF-0576-478A-9751-EADBA8BD92F2}" type="presParOf" srcId="{57A059E2-92BE-4872-88B1-0B0C01D2B14D}" destId="{668B40EF-0A0C-4826-B2BC-BF80ACC630FF}" srcOrd="0" destOrd="0" presId="urn:microsoft.com/office/officeart/2008/layout/VerticalCurvedList#1"/>
    <dgm:cxn modelId="{51E93ABB-8488-456B-BA16-92A3055BE744}" type="presParOf" srcId="{668B40EF-0A0C-4826-B2BC-BF80ACC630FF}" destId="{F5466C11-3834-4DBC-B316-152545843227}" srcOrd="0" destOrd="0" presId="urn:microsoft.com/office/officeart/2008/layout/VerticalCurvedList#1"/>
    <dgm:cxn modelId="{DC92AD16-839D-422F-A201-BA877DDDEFF7}" type="presParOf" srcId="{F5466C11-3834-4DBC-B316-152545843227}" destId="{BCC700C8-4E8B-437A-8593-89B109BFE84A}" srcOrd="0" destOrd="0" presId="urn:microsoft.com/office/officeart/2008/layout/VerticalCurvedList#1"/>
    <dgm:cxn modelId="{62506C2D-D474-4BFA-9B6D-D0BE94E30988}" type="presParOf" srcId="{F5466C11-3834-4DBC-B316-152545843227}" destId="{93205DB1-44AC-435D-A1C0-8E9B9C4EB444}" srcOrd="1" destOrd="0" presId="urn:microsoft.com/office/officeart/2008/layout/VerticalCurvedList#1"/>
    <dgm:cxn modelId="{9CE81F3A-0491-4BC1-93A3-0FA55E9735B0}" type="presParOf" srcId="{F5466C11-3834-4DBC-B316-152545843227}" destId="{A9674F27-2D40-42C9-97B0-AEFB0A7A1682}" srcOrd="2" destOrd="0" presId="urn:microsoft.com/office/officeart/2008/layout/VerticalCurvedList#1"/>
    <dgm:cxn modelId="{08B8FF65-362A-472C-8EAD-7E0CD1804FE9}" type="presParOf" srcId="{F5466C11-3834-4DBC-B316-152545843227}" destId="{087A56D4-BCD7-4F05-A597-70A6124A7026}" srcOrd="3" destOrd="0" presId="urn:microsoft.com/office/officeart/2008/layout/VerticalCurvedList#1"/>
    <dgm:cxn modelId="{7966FEFF-194E-47F8-8DD4-2ECDDAC9A163}" type="presParOf" srcId="{668B40EF-0A0C-4826-B2BC-BF80ACC630FF}" destId="{1F48D91A-C954-4418-A94D-5670356267C1}" srcOrd="1" destOrd="0" presId="urn:microsoft.com/office/officeart/2008/layout/VerticalCurvedList#1"/>
    <dgm:cxn modelId="{7625209E-A6B7-451E-837A-DAEF88229C87}" type="presParOf" srcId="{668B40EF-0A0C-4826-B2BC-BF80ACC630FF}" destId="{E8408D4C-903F-4456-BEDE-2098C84ECCAD}" srcOrd="2" destOrd="0" presId="urn:microsoft.com/office/officeart/2008/layout/VerticalCurvedList#1"/>
    <dgm:cxn modelId="{2C94EDE8-A592-4140-8346-3134AE1D5D17}" type="presParOf" srcId="{E8408D4C-903F-4456-BEDE-2098C84ECCAD}" destId="{F884F042-5E6F-413C-92B7-CA94A0FD3188}" srcOrd="0" destOrd="0" presId="urn:microsoft.com/office/officeart/2008/layout/VerticalCurvedList#1"/>
    <dgm:cxn modelId="{81825041-ED9E-4413-8124-0A9421429D28}" type="presParOf" srcId="{668B40EF-0A0C-4826-B2BC-BF80ACC630FF}" destId="{0E3A8556-F44C-4881-882D-97EFAC01E1AB}" srcOrd="3" destOrd="0" presId="urn:microsoft.com/office/officeart/2008/layout/VerticalCurvedList#1"/>
    <dgm:cxn modelId="{C536BF0D-E36D-41FB-A435-8F59FF766972}" type="presParOf" srcId="{668B40EF-0A0C-4826-B2BC-BF80ACC630FF}" destId="{F04B4676-D381-413E-AB89-49729AF6BC93}" srcOrd="4" destOrd="0" presId="urn:microsoft.com/office/officeart/2008/layout/VerticalCurvedList#1"/>
    <dgm:cxn modelId="{F0DD1267-BDB2-499B-B1C2-7C1951C2BA8D}" type="presParOf" srcId="{F04B4676-D381-413E-AB89-49729AF6BC93}" destId="{88FF5535-12F4-4EFD-A14C-3DE14F4554BA}" srcOrd="0" destOrd="0" presId="urn:microsoft.com/office/officeart/2008/layout/VerticalCurvedList#1"/>
    <dgm:cxn modelId="{C25F571F-75D9-495D-9AB3-8C06AC9B590F}" type="presParOf" srcId="{668B40EF-0A0C-4826-B2BC-BF80ACC630FF}" destId="{87A698AB-6415-4241-9564-5423E0116C82}" srcOrd="5" destOrd="0" presId="urn:microsoft.com/office/officeart/2008/layout/VerticalCurvedList#1"/>
    <dgm:cxn modelId="{65C2B0E3-0B3A-46BF-8914-F9898CF39A7E}" type="presParOf" srcId="{668B40EF-0A0C-4826-B2BC-BF80ACC630FF}" destId="{303ABD59-2FB2-489D-9CE3-A9C951EE1EB3}" srcOrd="6" destOrd="0" presId="urn:microsoft.com/office/officeart/2008/layout/VerticalCurvedList#1"/>
    <dgm:cxn modelId="{8ECADCD9-0655-4815-AE90-302BA83169D1}" type="presParOf" srcId="{303ABD59-2FB2-489D-9CE3-A9C951EE1EB3}" destId="{99B838C3-E197-4DD0-B2BC-49D8522763AB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4D7E4-6C00-4682-A49F-91758149FF51}" type="doc">
      <dgm:prSet loTypeId="urn:microsoft.com/office/officeart/2008/layout/AlternatingPictureBlocks#1" loCatId="list" qsTypeId="urn:microsoft.com/office/officeart/2005/8/quickstyle/simple1#2" qsCatId="simple" csTypeId="urn:microsoft.com/office/officeart/2005/8/colors/colorful3#1" csCatId="colorful" phldr="1"/>
      <dgm:spPr/>
      <dgm:t>
        <a:bodyPr/>
        <a:lstStyle/>
        <a:p>
          <a:endParaRPr lang="fr-CA"/>
        </a:p>
      </dgm:t>
    </dgm:pt>
    <dgm:pt modelId="{31856967-32BC-432E-BC1E-3BC68F0A1B3A}">
      <dgm:prSet phldrT="[Texte]"/>
      <dgm:spPr/>
      <dgm:t>
        <a:bodyPr/>
        <a:lstStyle/>
        <a:p>
          <a:r>
            <a:rPr lang="fr-CA" dirty="0" smtClean="0"/>
            <a:t>A </a:t>
          </a:r>
          <a:r>
            <a:rPr lang="fr-CA" dirty="0" err="1" smtClean="0"/>
            <a:t>qué</a:t>
          </a:r>
          <a:r>
            <a:rPr lang="fr-CA" dirty="0" smtClean="0"/>
            <a:t> </a:t>
          </a:r>
          <a:r>
            <a:rPr lang="fr-CA" dirty="0" err="1" smtClean="0"/>
            <a:t>parece</a:t>
          </a:r>
          <a:r>
            <a:rPr lang="fr-CA" dirty="0" smtClean="0"/>
            <a:t> un adolescente </a:t>
          </a:r>
          <a:r>
            <a:rPr lang="fr-CA" dirty="0" err="1" smtClean="0"/>
            <a:t>estresado</a:t>
          </a:r>
          <a:r>
            <a:rPr lang="fr-CA" dirty="0" smtClean="0"/>
            <a:t>?</a:t>
          </a:r>
          <a:endParaRPr lang="fr-CA" dirty="0"/>
        </a:p>
      </dgm:t>
    </dgm:pt>
    <dgm:pt modelId="{E8789170-332A-4555-A59A-D8202620128F}" type="parTrans" cxnId="{126F295D-620A-4E17-A5D2-E73DB1637F06}">
      <dgm:prSet/>
      <dgm:spPr/>
      <dgm:t>
        <a:bodyPr/>
        <a:lstStyle/>
        <a:p>
          <a:endParaRPr lang="fr-CA"/>
        </a:p>
      </dgm:t>
    </dgm:pt>
    <dgm:pt modelId="{84EDB82D-B483-402F-A5B5-74DBC4C1DF29}" type="sibTrans" cxnId="{126F295D-620A-4E17-A5D2-E73DB1637F06}">
      <dgm:prSet/>
      <dgm:spPr/>
      <dgm:t>
        <a:bodyPr/>
        <a:lstStyle/>
        <a:p>
          <a:endParaRPr lang="fr-CA"/>
        </a:p>
      </dgm:t>
    </dgm:pt>
    <dgm:pt modelId="{0F1BD8E4-51B6-4DE9-80CA-EAE25C56E250}">
      <dgm:prSet/>
      <dgm:spPr/>
      <dgm:t>
        <a:bodyPr/>
        <a:lstStyle/>
        <a:p>
          <a:r>
            <a:rPr lang="fr-CA" dirty="0" err="1" smtClean="0"/>
            <a:t>Como</a:t>
          </a:r>
          <a:r>
            <a:rPr lang="fr-CA" dirty="0" smtClean="0"/>
            <a:t> </a:t>
          </a:r>
          <a:r>
            <a:rPr lang="fr-CA" dirty="0" err="1" smtClean="0"/>
            <a:t>sobrellevo</a:t>
          </a:r>
          <a:r>
            <a:rPr lang="fr-CA" dirty="0" smtClean="0"/>
            <a:t> su </a:t>
          </a:r>
          <a:r>
            <a:rPr lang="fr-CA" dirty="0" err="1" smtClean="0"/>
            <a:t>estr</a:t>
          </a:r>
          <a:r>
            <a:rPr lang="es-PA" dirty="0" smtClean="0"/>
            <a:t>é</a:t>
          </a:r>
          <a:r>
            <a:rPr lang="fr-CA" dirty="0" smtClean="0"/>
            <a:t>s?</a:t>
          </a:r>
          <a:endParaRPr lang="fr-CA" dirty="0"/>
        </a:p>
      </dgm:t>
    </dgm:pt>
    <dgm:pt modelId="{0A3A3013-A3EC-4BB9-B62D-7D5D18F4A5C5}" type="parTrans" cxnId="{C76BF003-8233-4660-B1D7-862F0C66943D}">
      <dgm:prSet/>
      <dgm:spPr/>
      <dgm:t>
        <a:bodyPr/>
        <a:lstStyle/>
        <a:p>
          <a:endParaRPr lang="fr-CA"/>
        </a:p>
      </dgm:t>
    </dgm:pt>
    <dgm:pt modelId="{DC2798F4-772B-491B-8DE6-B5967E1BD487}" type="sibTrans" cxnId="{C76BF003-8233-4660-B1D7-862F0C66943D}">
      <dgm:prSet/>
      <dgm:spPr/>
      <dgm:t>
        <a:bodyPr/>
        <a:lstStyle/>
        <a:p>
          <a:endParaRPr lang="fr-CA"/>
        </a:p>
      </dgm:t>
    </dgm:pt>
    <dgm:pt modelId="{AFD69C0A-9082-4977-9FDE-B2C5A382D396}" type="pres">
      <dgm:prSet presAssocID="{F174D7E4-6C00-4682-A49F-91758149FF5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6BF9A-B417-4889-9A1A-CDE5AF34FECF}" type="pres">
      <dgm:prSet presAssocID="{31856967-32BC-432E-BC1E-3BC68F0A1B3A}" presName="comp" presStyleCnt="0"/>
      <dgm:spPr/>
    </dgm:pt>
    <dgm:pt modelId="{2157BFB1-DE9F-4537-A565-DE0EC60BD31E}" type="pres">
      <dgm:prSet presAssocID="{31856967-32BC-432E-BC1E-3BC68F0A1B3A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15D89-3AF6-439C-BA76-942C4283E80C}" type="pres">
      <dgm:prSet presAssocID="{31856967-32BC-432E-BC1E-3BC68F0A1B3A}" presName="rect1" presStyleLbl="lnNode1" presStyleIdx="0" presStyleCnt="2"/>
      <dgm:spPr>
        <a:blipFill>
          <a:blip xmlns:r="http://schemas.openxmlformats.org/officeDocument/2006/relationships"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72E8BF8-2841-44AF-BFE9-59A2795A9096}" type="pres">
      <dgm:prSet presAssocID="{84EDB82D-B483-402F-A5B5-74DBC4C1DF29}" presName="sibTrans" presStyleCnt="0"/>
      <dgm:spPr/>
    </dgm:pt>
    <dgm:pt modelId="{76E86589-D929-422E-A6C1-FE0503C00CA9}" type="pres">
      <dgm:prSet presAssocID="{0F1BD8E4-51B6-4DE9-80CA-EAE25C56E250}" presName="comp" presStyleCnt="0"/>
      <dgm:spPr/>
    </dgm:pt>
    <dgm:pt modelId="{3C106E05-900E-4A69-A119-FB79CA31F2AE}" type="pres">
      <dgm:prSet presAssocID="{0F1BD8E4-51B6-4DE9-80CA-EAE25C56E250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D81B6-AFE7-4DDA-B706-E65197806215}" type="pres">
      <dgm:prSet presAssocID="{0F1BD8E4-51B6-4DE9-80CA-EAE25C56E250}" presName="rect1" presStyleLbl="lnNode1" presStyleIdx="1" presStyleCnt="2"/>
      <dgm:spPr>
        <a:blipFill>
          <a:blip xmlns:r="http://schemas.openxmlformats.org/officeDocument/2006/relationships"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4D0B52BF-1750-4C5E-9818-CE8336DBBC04}" type="presOf" srcId="{31856967-32BC-432E-BC1E-3BC68F0A1B3A}" destId="{2157BFB1-DE9F-4537-A565-DE0EC60BD31E}" srcOrd="0" destOrd="0" presId="urn:microsoft.com/office/officeart/2008/layout/AlternatingPictureBlocks#1"/>
    <dgm:cxn modelId="{0602C182-9809-4636-A5DE-0A5DE2D3B91F}" type="presOf" srcId="{F174D7E4-6C00-4682-A49F-91758149FF51}" destId="{AFD69C0A-9082-4977-9FDE-B2C5A382D396}" srcOrd="0" destOrd="0" presId="urn:microsoft.com/office/officeart/2008/layout/AlternatingPictureBlocks#1"/>
    <dgm:cxn modelId="{C76BF003-8233-4660-B1D7-862F0C66943D}" srcId="{F174D7E4-6C00-4682-A49F-91758149FF51}" destId="{0F1BD8E4-51B6-4DE9-80CA-EAE25C56E250}" srcOrd="1" destOrd="0" parTransId="{0A3A3013-A3EC-4BB9-B62D-7D5D18F4A5C5}" sibTransId="{DC2798F4-772B-491B-8DE6-B5967E1BD487}"/>
    <dgm:cxn modelId="{126F295D-620A-4E17-A5D2-E73DB1637F06}" srcId="{F174D7E4-6C00-4682-A49F-91758149FF51}" destId="{31856967-32BC-432E-BC1E-3BC68F0A1B3A}" srcOrd="0" destOrd="0" parTransId="{E8789170-332A-4555-A59A-D8202620128F}" sibTransId="{84EDB82D-B483-402F-A5B5-74DBC4C1DF29}"/>
    <dgm:cxn modelId="{65D5767F-FAF2-4EB2-A25E-1C0B89658C60}" type="presOf" srcId="{0F1BD8E4-51B6-4DE9-80CA-EAE25C56E250}" destId="{3C106E05-900E-4A69-A119-FB79CA31F2AE}" srcOrd="0" destOrd="0" presId="urn:microsoft.com/office/officeart/2008/layout/AlternatingPictureBlocks#1"/>
    <dgm:cxn modelId="{FB36193E-4F70-40E2-82EF-06D4AF542FCC}" type="presParOf" srcId="{AFD69C0A-9082-4977-9FDE-B2C5A382D396}" destId="{45E6BF9A-B417-4889-9A1A-CDE5AF34FECF}" srcOrd="0" destOrd="0" presId="urn:microsoft.com/office/officeart/2008/layout/AlternatingPictureBlocks#1"/>
    <dgm:cxn modelId="{6388783B-7096-425A-8F56-B661A1778D38}" type="presParOf" srcId="{45E6BF9A-B417-4889-9A1A-CDE5AF34FECF}" destId="{2157BFB1-DE9F-4537-A565-DE0EC60BD31E}" srcOrd="0" destOrd="0" presId="urn:microsoft.com/office/officeart/2008/layout/AlternatingPictureBlocks#1"/>
    <dgm:cxn modelId="{28795409-6AD6-4FF8-9FAD-567BAAE4CB58}" type="presParOf" srcId="{45E6BF9A-B417-4889-9A1A-CDE5AF34FECF}" destId="{95015D89-3AF6-439C-BA76-942C4283E80C}" srcOrd="1" destOrd="0" presId="urn:microsoft.com/office/officeart/2008/layout/AlternatingPictureBlocks#1"/>
    <dgm:cxn modelId="{DAB9DDF5-5C24-4789-95F3-6368EF2E59ED}" type="presParOf" srcId="{AFD69C0A-9082-4977-9FDE-B2C5A382D396}" destId="{172E8BF8-2841-44AF-BFE9-59A2795A9096}" srcOrd="1" destOrd="0" presId="urn:microsoft.com/office/officeart/2008/layout/AlternatingPictureBlocks#1"/>
    <dgm:cxn modelId="{F6E2D523-3D9D-42C0-97F7-9F686FBABA6F}" type="presParOf" srcId="{AFD69C0A-9082-4977-9FDE-B2C5A382D396}" destId="{76E86589-D929-422E-A6C1-FE0503C00CA9}" srcOrd="2" destOrd="0" presId="urn:microsoft.com/office/officeart/2008/layout/AlternatingPictureBlocks#1"/>
    <dgm:cxn modelId="{D5DD6AAB-8C34-47EA-A180-8A62E8198CBC}" type="presParOf" srcId="{76E86589-D929-422E-A6C1-FE0503C00CA9}" destId="{3C106E05-900E-4A69-A119-FB79CA31F2AE}" srcOrd="0" destOrd="0" presId="urn:microsoft.com/office/officeart/2008/layout/AlternatingPictureBlocks#1"/>
    <dgm:cxn modelId="{9790B928-748A-401B-AF8B-256AD1F42FCD}" type="presParOf" srcId="{76E86589-D929-422E-A6C1-FE0503C00CA9}" destId="{315D81B6-AFE7-4DDA-B706-E65197806215}" srcOrd="1" destOrd="0" presId="urn:microsoft.com/office/officeart/2008/layout/AlternatingPictureBlock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5C89BB-2462-4449-9887-57B5E897EB2A}" type="doc">
      <dgm:prSet loTypeId="urn:microsoft.com/office/officeart/2005/8/layout/hProcess9#1" loCatId="process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fr-CA"/>
        </a:p>
      </dgm:t>
    </dgm:pt>
    <dgm:pt modelId="{5842837B-29D6-45CD-801F-2956B8DA9982}">
      <dgm:prSet phldrT="[Texte]"/>
      <dgm:spPr/>
      <dgm:t>
        <a:bodyPr/>
        <a:lstStyle/>
        <a:p>
          <a:r>
            <a:rPr lang="en-US" altLang="fr-FR" dirty="0" smtClean="0">
              <a:latin typeface="Calibri" pitchFamily="34" charset="0"/>
            </a:rPr>
            <a:t>76 </a:t>
          </a:r>
          <a:r>
            <a:rPr lang="en-US" altLang="fr-FR" dirty="0" err="1" smtClean="0">
              <a:latin typeface="Calibri" pitchFamily="34" charset="0"/>
            </a:rPr>
            <a:t>artículos</a:t>
          </a:r>
          <a:r>
            <a:rPr lang="en-US" altLang="fr-FR" dirty="0" smtClean="0">
              <a:latin typeface="Calibri" pitchFamily="34" charset="0"/>
            </a:rPr>
            <a:t> 1991 -2013</a:t>
          </a:r>
          <a:endParaRPr lang="fr-CA" dirty="0"/>
        </a:p>
      </dgm:t>
    </dgm:pt>
    <dgm:pt modelId="{CFC025DB-07C5-4763-9053-92EABB9FEE65}" type="parTrans" cxnId="{6657AE62-8302-4922-9EA7-79EC21F3A001}">
      <dgm:prSet/>
      <dgm:spPr/>
      <dgm:t>
        <a:bodyPr/>
        <a:lstStyle/>
        <a:p>
          <a:endParaRPr lang="fr-CA"/>
        </a:p>
      </dgm:t>
    </dgm:pt>
    <dgm:pt modelId="{F2F95F0D-B830-4F08-A844-2447D8E650F8}" type="sibTrans" cxnId="{6657AE62-8302-4922-9EA7-79EC21F3A001}">
      <dgm:prSet/>
      <dgm:spPr/>
      <dgm:t>
        <a:bodyPr/>
        <a:lstStyle/>
        <a:p>
          <a:endParaRPr lang="fr-CA"/>
        </a:p>
      </dgm:t>
    </dgm:pt>
    <dgm:pt modelId="{DD886A01-BEFA-43C7-A89F-EAFCE6B09F44}">
      <dgm:prSet/>
      <dgm:spPr/>
      <dgm:t>
        <a:bodyPr/>
        <a:lstStyle/>
        <a:p>
          <a:r>
            <a:rPr lang="en-US" altLang="fr-FR" dirty="0" err="1" smtClean="0">
              <a:latin typeface="Calibri" pitchFamily="34" charset="0"/>
            </a:rPr>
            <a:t>Discusión</a:t>
          </a:r>
          <a:r>
            <a:rPr lang="en-US" altLang="fr-FR" dirty="0" smtClean="0">
              <a:latin typeface="Calibri" pitchFamily="34" charset="0"/>
            </a:rPr>
            <a:t> y </a:t>
          </a:r>
          <a:r>
            <a:rPr lang="en-US" altLang="fr-FR" dirty="0" err="1" smtClean="0">
              <a:latin typeface="Calibri" pitchFamily="34" charset="0"/>
            </a:rPr>
            <a:t>Negociación</a:t>
          </a:r>
          <a:endParaRPr lang="en-US" altLang="fr-FR" dirty="0">
            <a:latin typeface="Calibri" pitchFamily="34" charset="0"/>
          </a:endParaRPr>
        </a:p>
      </dgm:t>
    </dgm:pt>
    <dgm:pt modelId="{C7769C2A-F9CC-4389-B959-9748D9CC781A}" type="parTrans" cxnId="{98D94688-D5AE-464C-A62D-6B2CD686981A}">
      <dgm:prSet/>
      <dgm:spPr/>
      <dgm:t>
        <a:bodyPr/>
        <a:lstStyle/>
        <a:p>
          <a:endParaRPr lang="fr-CA"/>
        </a:p>
      </dgm:t>
    </dgm:pt>
    <dgm:pt modelId="{63D03754-44C6-481B-8BB2-A4073514E337}" type="sibTrans" cxnId="{98D94688-D5AE-464C-A62D-6B2CD686981A}">
      <dgm:prSet/>
      <dgm:spPr/>
      <dgm:t>
        <a:bodyPr/>
        <a:lstStyle/>
        <a:p>
          <a:endParaRPr lang="fr-CA"/>
        </a:p>
      </dgm:t>
    </dgm:pt>
    <dgm:pt modelId="{FE08CA3A-DA12-426B-9AEB-77EDB76AA29A}">
      <dgm:prSet/>
      <dgm:spPr/>
      <dgm:t>
        <a:bodyPr/>
        <a:lstStyle/>
        <a:p>
          <a:r>
            <a:rPr lang="en-US" altLang="fr-FR" dirty="0" err="1" smtClean="0">
              <a:latin typeface="Calibri" pitchFamily="34" charset="0"/>
            </a:rPr>
            <a:t>Análisis</a:t>
          </a:r>
          <a:r>
            <a:rPr lang="en-US" altLang="fr-FR" dirty="0" smtClean="0">
              <a:latin typeface="Calibri" pitchFamily="34" charset="0"/>
            </a:rPr>
            <a:t> </a:t>
          </a:r>
          <a:endParaRPr lang="en-US" altLang="fr-FR" dirty="0">
            <a:latin typeface="Calibri" pitchFamily="34" charset="0"/>
          </a:endParaRPr>
        </a:p>
      </dgm:t>
    </dgm:pt>
    <dgm:pt modelId="{EC0E11DD-386D-4BA5-B1A3-DEBC8CB6C22B}" type="parTrans" cxnId="{5F92017D-D552-4EE7-A9CB-0E8CB8F8643E}">
      <dgm:prSet/>
      <dgm:spPr/>
      <dgm:t>
        <a:bodyPr/>
        <a:lstStyle/>
        <a:p>
          <a:endParaRPr lang="fr-CA"/>
        </a:p>
      </dgm:t>
    </dgm:pt>
    <dgm:pt modelId="{9D34EFB6-E9E8-4E75-8A28-7AE84377D164}" type="sibTrans" cxnId="{5F92017D-D552-4EE7-A9CB-0E8CB8F8643E}">
      <dgm:prSet/>
      <dgm:spPr/>
      <dgm:t>
        <a:bodyPr/>
        <a:lstStyle/>
        <a:p>
          <a:endParaRPr lang="fr-CA"/>
        </a:p>
      </dgm:t>
    </dgm:pt>
    <dgm:pt modelId="{D8EA0B32-338D-4DBA-8C2E-0604021C887A}" type="pres">
      <dgm:prSet presAssocID="{C85C89BB-2462-4449-9887-57B5E897EB2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CB8936-4E14-482B-9B7D-65250BD346A4}" type="pres">
      <dgm:prSet presAssocID="{C85C89BB-2462-4449-9887-57B5E897EB2A}" presName="arrow" presStyleLbl="bgShp" presStyleIdx="0" presStyleCnt="1"/>
      <dgm:spPr/>
    </dgm:pt>
    <dgm:pt modelId="{3AD19C0E-C402-46CA-823C-B187EACCD373}" type="pres">
      <dgm:prSet presAssocID="{C85C89BB-2462-4449-9887-57B5E897EB2A}" presName="linearProcess" presStyleCnt="0"/>
      <dgm:spPr/>
    </dgm:pt>
    <dgm:pt modelId="{E2B98283-AF16-47F7-85DD-10274A0FFCB6}" type="pres">
      <dgm:prSet presAssocID="{5842837B-29D6-45CD-801F-2956B8DA99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20D68-ED46-4439-9F6E-C6267D2B5123}" type="pres">
      <dgm:prSet presAssocID="{F2F95F0D-B830-4F08-A844-2447D8E650F8}" presName="sibTrans" presStyleCnt="0"/>
      <dgm:spPr/>
    </dgm:pt>
    <dgm:pt modelId="{BD8C5000-B383-42C1-A5C8-F7DF14130216}" type="pres">
      <dgm:prSet presAssocID="{DD886A01-BEFA-43C7-A89F-EAFCE6B09F4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D4646-0D49-4C9B-9726-EEBC4C6CBE40}" type="pres">
      <dgm:prSet presAssocID="{63D03754-44C6-481B-8BB2-A4073514E337}" presName="sibTrans" presStyleCnt="0"/>
      <dgm:spPr/>
    </dgm:pt>
    <dgm:pt modelId="{71E8CC84-6E8A-49BF-B225-A0174A1DD847}" type="pres">
      <dgm:prSet presAssocID="{FE08CA3A-DA12-426B-9AEB-77EDB76AA29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98885-0432-4433-AA7E-284D3349C189}" type="presOf" srcId="{C85C89BB-2462-4449-9887-57B5E897EB2A}" destId="{D8EA0B32-338D-4DBA-8C2E-0604021C887A}" srcOrd="0" destOrd="0" presId="urn:microsoft.com/office/officeart/2005/8/layout/hProcess9#1"/>
    <dgm:cxn modelId="{1D47CA35-E980-455C-93A4-4A1BEED05933}" type="presOf" srcId="{5842837B-29D6-45CD-801F-2956B8DA9982}" destId="{E2B98283-AF16-47F7-85DD-10274A0FFCB6}" srcOrd="0" destOrd="0" presId="urn:microsoft.com/office/officeart/2005/8/layout/hProcess9#1"/>
    <dgm:cxn modelId="{98D94688-D5AE-464C-A62D-6B2CD686981A}" srcId="{C85C89BB-2462-4449-9887-57B5E897EB2A}" destId="{DD886A01-BEFA-43C7-A89F-EAFCE6B09F44}" srcOrd="1" destOrd="0" parTransId="{C7769C2A-F9CC-4389-B959-9748D9CC781A}" sibTransId="{63D03754-44C6-481B-8BB2-A4073514E337}"/>
    <dgm:cxn modelId="{5F92017D-D552-4EE7-A9CB-0E8CB8F8643E}" srcId="{C85C89BB-2462-4449-9887-57B5E897EB2A}" destId="{FE08CA3A-DA12-426B-9AEB-77EDB76AA29A}" srcOrd="2" destOrd="0" parTransId="{EC0E11DD-386D-4BA5-B1A3-DEBC8CB6C22B}" sibTransId="{9D34EFB6-E9E8-4E75-8A28-7AE84377D164}"/>
    <dgm:cxn modelId="{B80B1199-D522-4F74-BEF8-B517C69636F2}" type="presOf" srcId="{FE08CA3A-DA12-426B-9AEB-77EDB76AA29A}" destId="{71E8CC84-6E8A-49BF-B225-A0174A1DD847}" srcOrd="0" destOrd="0" presId="urn:microsoft.com/office/officeart/2005/8/layout/hProcess9#1"/>
    <dgm:cxn modelId="{6657AE62-8302-4922-9EA7-79EC21F3A001}" srcId="{C85C89BB-2462-4449-9887-57B5E897EB2A}" destId="{5842837B-29D6-45CD-801F-2956B8DA9982}" srcOrd="0" destOrd="0" parTransId="{CFC025DB-07C5-4763-9053-92EABB9FEE65}" sibTransId="{F2F95F0D-B830-4F08-A844-2447D8E650F8}"/>
    <dgm:cxn modelId="{312CAB10-5888-4CF5-89A8-A1582D62A05C}" type="presOf" srcId="{DD886A01-BEFA-43C7-A89F-EAFCE6B09F44}" destId="{BD8C5000-B383-42C1-A5C8-F7DF14130216}" srcOrd="0" destOrd="0" presId="urn:microsoft.com/office/officeart/2005/8/layout/hProcess9#1"/>
    <dgm:cxn modelId="{E7B2311A-0740-48DB-9988-287949181604}" type="presParOf" srcId="{D8EA0B32-338D-4DBA-8C2E-0604021C887A}" destId="{DDCB8936-4E14-482B-9B7D-65250BD346A4}" srcOrd="0" destOrd="0" presId="urn:microsoft.com/office/officeart/2005/8/layout/hProcess9#1"/>
    <dgm:cxn modelId="{168A0272-CACB-4ED7-9F15-711B1AA58C8B}" type="presParOf" srcId="{D8EA0B32-338D-4DBA-8C2E-0604021C887A}" destId="{3AD19C0E-C402-46CA-823C-B187EACCD373}" srcOrd="1" destOrd="0" presId="urn:microsoft.com/office/officeart/2005/8/layout/hProcess9#1"/>
    <dgm:cxn modelId="{91C5A35D-B1D3-4380-A5E1-8EAE9AF9D624}" type="presParOf" srcId="{3AD19C0E-C402-46CA-823C-B187EACCD373}" destId="{E2B98283-AF16-47F7-85DD-10274A0FFCB6}" srcOrd="0" destOrd="0" presId="urn:microsoft.com/office/officeart/2005/8/layout/hProcess9#1"/>
    <dgm:cxn modelId="{122BECFC-A852-4FD0-B00D-C86A4DE7D4A4}" type="presParOf" srcId="{3AD19C0E-C402-46CA-823C-B187EACCD373}" destId="{39820D68-ED46-4439-9F6E-C6267D2B5123}" srcOrd="1" destOrd="0" presId="urn:microsoft.com/office/officeart/2005/8/layout/hProcess9#1"/>
    <dgm:cxn modelId="{EF9EBEA1-54E7-4B8D-A895-8E8F2BA2FCC0}" type="presParOf" srcId="{3AD19C0E-C402-46CA-823C-B187EACCD373}" destId="{BD8C5000-B383-42C1-A5C8-F7DF14130216}" srcOrd="2" destOrd="0" presId="urn:microsoft.com/office/officeart/2005/8/layout/hProcess9#1"/>
    <dgm:cxn modelId="{48B0BD03-5B97-4126-B019-0A15E0169FB2}" type="presParOf" srcId="{3AD19C0E-C402-46CA-823C-B187EACCD373}" destId="{2A1D4646-0D49-4C9B-9726-EEBC4C6CBE40}" srcOrd="3" destOrd="0" presId="urn:microsoft.com/office/officeart/2005/8/layout/hProcess9#1"/>
    <dgm:cxn modelId="{DC32CE99-7491-4051-BB44-CD4961BEC35E}" type="presParOf" srcId="{3AD19C0E-C402-46CA-823C-B187EACCD373}" destId="{71E8CC84-6E8A-49BF-B225-A0174A1DD847}" srcOrd="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D651D6-1F53-4478-92BD-36CC2BF383B1}" type="doc">
      <dgm:prSet loTypeId="urn:microsoft.com/office/officeart/2005/8/layout/vList3" loCatId="picture" qsTypeId="urn:microsoft.com/office/officeart/2005/8/quickstyle/simple1#4" qsCatId="simple" csTypeId="urn:microsoft.com/office/officeart/2005/8/colors/accent1_2#3" csCatId="accent1" phldr="1"/>
      <dgm:spPr/>
    </dgm:pt>
    <dgm:pt modelId="{DBCD857E-E7B1-4E03-87C8-91575A65762C}">
      <dgm:prSet phldrT="[Texte]" custT="1"/>
      <dgm:spPr/>
      <dgm:t>
        <a:bodyPr/>
        <a:lstStyle/>
        <a:p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Que son las </a:t>
          </a:r>
          <a:r>
            <a:rPr lang="en-US" altLang="fr-FR" sz="2800" kern="1200" dirty="0" err="1" smtClean="0">
              <a:solidFill>
                <a:schemeClr val="lt1"/>
              </a:solidFill>
              <a:latin typeface="+mn-lt"/>
              <a:ea typeface="+mn-ea"/>
              <a:cs typeface="+mn-cs"/>
            </a:rPr>
            <a:t>relaciones</a:t>
          </a:r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 entre el </a:t>
          </a:r>
          <a:r>
            <a:rPr lang="en-US" altLang="fr-FR" sz="2800" kern="1200" dirty="0" err="1" smtClean="0">
              <a:solidFill>
                <a:schemeClr val="lt1"/>
              </a:solidFill>
              <a:latin typeface="+mn-lt"/>
              <a:ea typeface="+mn-ea"/>
              <a:cs typeface="+mn-cs"/>
            </a:rPr>
            <a:t>adolescente</a:t>
          </a:r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 que </a:t>
          </a:r>
          <a:r>
            <a:rPr lang="en-US" altLang="fr-FR" sz="2800" kern="1200" dirty="0" err="1" smtClean="0">
              <a:solidFill>
                <a:schemeClr val="lt1"/>
              </a:solidFill>
              <a:latin typeface="+mn-lt"/>
              <a:ea typeface="+mn-ea"/>
              <a:cs typeface="+mn-cs"/>
            </a:rPr>
            <a:t>han</a:t>
          </a:r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 </a:t>
          </a:r>
          <a:r>
            <a:rPr lang="en-US" altLang="fr-FR" sz="2800" kern="1200" dirty="0" err="1" smtClean="0">
              <a:solidFill>
                <a:schemeClr val="lt1"/>
              </a:solidFill>
              <a:latin typeface="+mn-lt"/>
              <a:ea typeface="+mn-ea"/>
              <a:cs typeface="+mn-cs"/>
            </a:rPr>
            <a:t>expuesto</a:t>
          </a:r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 y </a:t>
          </a:r>
          <a:r>
            <a:rPr lang="en-US" altLang="fr-FR" sz="2800" kern="1200" dirty="0" err="1" smtClean="0">
              <a:solidFill>
                <a:schemeClr val="lt1"/>
              </a:solidFill>
              <a:latin typeface="+mn-lt"/>
              <a:ea typeface="+mn-ea"/>
              <a:cs typeface="+mn-cs"/>
            </a:rPr>
            <a:t>esa</a:t>
          </a:r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 </a:t>
          </a:r>
          <a:r>
            <a:rPr lang="en-US" altLang="fr-FR" sz="2800" kern="1200" dirty="0" err="1" smtClean="0">
              <a:solidFill>
                <a:schemeClr val="lt1"/>
              </a:solidFill>
              <a:latin typeface="+mn-lt"/>
              <a:ea typeface="+mn-ea"/>
              <a:cs typeface="+mn-cs"/>
            </a:rPr>
            <a:t>investigación</a:t>
          </a:r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?</a:t>
          </a:r>
          <a:endParaRPr lang="fr-CA" sz="28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dgm:t>
    </dgm:pt>
    <dgm:pt modelId="{AF539DA7-3BD6-4183-BDAA-2DA648101158}" type="parTrans" cxnId="{741426ED-8859-4693-B26D-297F776AECBF}">
      <dgm:prSet/>
      <dgm:spPr/>
      <dgm:t>
        <a:bodyPr/>
        <a:lstStyle/>
        <a:p>
          <a:endParaRPr lang="fr-CA"/>
        </a:p>
      </dgm:t>
    </dgm:pt>
    <dgm:pt modelId="{BC47E107-1307-48D1-A9DC-95A047B796F3}" type="sibTrans" cxnId="{741426ED-8859-4693-B26D-297F776AECBF}">
      <dgm:prSet/>
      <dgm:spPr/>
      <dgm:t>
        <a:bodyPr/>
        <a:lstStyle/>
        <a:p>
          <a:endParaRPr lang="fr-CA"/>
        </a:p>
      </dgm:t>
    </dgm:pt>
    <dgm:pt modelId="{ECCCF4F6-6CB5-42A0-BAAC-9461B2CC5158}" type="pres">
      <dgm:prSet presAssocID="{71D651D6-1F53-4478-92BD-36CC2BF383B1}" presName="linearFlow" presStyleCnt="0">
        <dgm:presLayoutVars>
          <dgm:dir/>
          <dgm:resizeHandles val="exact"/>
        </dgm:presLayoutVars>
      </dgm:prSet>
      <dgm:spPr/>
    </dgm:pt>
    <dgm:pt modelId="{CB88048F-0FC8-438D-89E5-C0F42D5F7918}" type="pres">
      <dgm:prSet presAssocID="{DBCD857E-E7B1-4E03-87C8-91575A65762C}" presName="composite" presStyleCnt="0"/>
      <dgm:spPr/>
    </dgm:pt>
    <dgm:pt modelId="{FE87876B-C6A5-4DFB-AD36-CF5F81ACDD31}" type="pres">
      <dgm:prSet presAssocID="{DBCD857E-E7B1-4E03-87C8-91575A65762C}" presName="imgShp" presStyleLbl="fgImgPlace1" presStyleIdx="0" presStyleCnt="1"/>
      <dgm:spPr>
        <a:blipFill>
          <a:blip xmlns:r="http://schemas.openxmlformats.org/officeDocument/2006/relationships"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1"/>
          </a:solidFill>
        </a:ln>
      </dgm:spPr>
    </dgm:pt>
    <dgm:pt modelId="{C1721E6F-EBED-4486-B3AC-EA5A7E3BC4C9}" type="pres">
      <dgm:prSet presAssocID="{DBCD857E-E7B1-4E03-87C8-91575A65762C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BECC06-2414-4357-A643-0C3134728ACA}" type="presOf" srcId="{71D651D6-1F53-4478-92BD-36CC2BF383B1}" destId="{ECCCF4F6-6CB5-42A0-BAAC-9461B2CC5158}" srcOrd="0" destOrd="0" presId="urn:microsoft.com/office/officeart/2005/8/layout/vList3"/>
    <dgm:cxn modelId="{C5E0D2AB-D71B-4955-9C26-6B9B309F5785}" type="presOf" srcId="{DBCD857E-E7B1-4E03-87C8-91575A65762C}" destId="{C1721E6F-EBED-4486-B3AC-EA5A7E3BC4C9}" srcOrd="0" destOrd="0" presId="urn:microsoft.com/office/officeart/2005/8/layout/vList3"/>
    <dgm:cxn modelId="{741426ED-8859-4693-B26D-297F776AECBF}" srcId="{71D651D6-1F53-4478-92BD-36CC2BF383B1}" destId="{DBCD857E-E7B1-4E03-87C8-91575A65762C}" srcOrd="0" destOrd="0" parTransId="{AF539DA7-3BD6-4183-BDAA-2DA648101158}" sibTransId="{BC47E107-1307-48D1-A9DC-95A047B796F3}"/>
    <dgm:cxn modelId="{206D17AD-DC19-4304-B520-7A43BE88EC60}" type="presParOf" srcId="{ECCCF4F6-6CB5-42A0-BAAC-9461B2CC5158}" destId="{CB88048F-0FC8-438D-89E5-C0F42D5F7918}" srcOrd="0" destOrd="0" presId="urn:microsoft.com/office/officeart/2005/8/layout/vList3"/>
    <dgm:cxn modelId="{E3EE7E19-B9A5-4AAE-B65D-A9EF5DDBB57A}" type="presParOf" srcId="{CB88048F-0FC8-438D-89E5-C0F42D5F7918}" destId="{FE87876B-C6A5-4DFB-AD36-CF5F81ACDD31}" srcOrd="0" destOrd="0" presId="urn:microsoft.com/office/officeart/2005/8/layout/vList3"/>
    <dgm:cxn modelId="{7CAD3F77-849D-4A57-B210-F2B82786F3E8}" type="presParOf" srcId="{CB88048F-0FC8-438D-89E5-C0F42D5F7918}" destId="{C1721E6F-EBED-4486-B3AC-EA5A7E3BC4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7D47D7-3227-45DC-BA5D-03D6624B93DE}" type="doc">
      <dgm:prSet loTypeId="urn:microsoft.com/office/officeart/2008/layout/HexagonCluster" loCatId="picture" qsTypeId="urn:microsoft.com/office/officeart/2005/8/quickstyle/simple1#5" qsCatId="simple" csTypeId="urn:microsoft.com/office/officeart/2005/8/colors/accent1_2#4" csCatId="accent1" phldr="1"/>
      <dgm:spPr/>
      <dgm:t>
        <a:bodyPr/>
        <a:lstStyle/>
        <a:p>
          <a:endParaRPr lang="fr-CA"/>
        </a:p>
      </dgm:t>
    </dgm:pt>
    <dgm:pt modelId="{01F45091-DBB3-43DE-A1C5-886291897769}">
      <dgm:prSet phldrT="[Texte]"/>
      <dgm:spPr/>
      <dgm:t>
        <a:bodyPr/>
        <a:lstStyle/>
        <a:p>
          <a:r>
            <a:rPr lang="fr-CA" smtClean="0"/>
            <a:t>Preguntas?</a:t>
          </a:r>
          <a:endParaRPr lang="fr-CA" dirty="0"/>
        </a:p>
      </dgm:t>
    </dgm:pt>
    <dgm:pt modelId="{4EAC34DA-E115-4F8C-B657-9748027757CE}" type="parTrans" cxnId="{9E52D9B0-AE74-445A-B5C2-459D1EC696C5}">
      <dgm:prSet/>
      <dgm:spPr/>
      <dgm:t>
        <a:bodyPr/>
        <a:lstStyle/>
        <a:p>
          <a:endParaRPr lang="fr-CA"/>
        </a:p>
      </dgm:t>
    </dgm:pt>
    <dgm:pt modelId="{A05FFBD0-61EC-456B-987F-A1E51E760F67}" type="sibTrans" cxnId="{9E52D9B0-AE74-445A-B5C2-459D1EC696C5}">
      <dgm:prSet/>
      <dgm:spPr>
        <a:blipFill>
          <a:blip xmlns:r="http://schemas.openxmlformats.org/officeDocument/2006/relationships"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CA"/>
        </a:p>
      </dgm:t>
    </dgm:pt>
    <dgm:pt modelId="{857A8856-9F80-4956-92CE-1F949E572EE1}" type="pres">
      <dgm:prSet presAssocID="{2B7D47D7-3227-45DC-BA5D-03D6624B93D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FB349D4-EDC3-4428-AF43-DB1326170C81}" type="pres">
      <dgm:prSet presAssocID="{01F45091-DBB3-43DE-A1C5-886291897769}" presName="text1" presStyleCnt="0"/>
      <dgm:spPr/>
    </dgm:pt>
    <dgm:pt modelId="{D9114DCA-34F9-4B9E-9B76-F38570914BBC}" type="pres">
      <dgm:prSet presAssocID="{01F45091-DBB3-43DE-A1C5-886291897769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8852B-0629-4FE6-AF95-488F937EFF45}" type="pres">
      <dgm:prSet presAssocID="{01F45091-DBB3-43DE-A1C5-886291897769}" presName="textaccent1" presStyleCnt="0"/>
      <dgm:spPr/>
    </dgm:pt>
    <dgm:pt modelId="{3189646B-D78F-4C04-951E-F646160315D0}" type="pres">
      <dgm:prSet presAssocID="{01F45091-DBB3-43DE-A1C5-886291897769}" presName="accentRepeatNode" presStyleLbl="solidAlignAcc1" presStyleIdx="0" presStyleCnt="2"/>
      <dgm:spPr/>
    </dgm:pt>
    <dgm:pt modelId="{144F8039-9A7E-4534-A075-FA913800C5D7}" type="pres">
      <dgm:prSet presAssocID="{A05FFBD0-61EC-456B-987F-A1E51E760F67}" presName="image1" presStyleCnt="0"/>
      <dgm:spPr/>
    </dgm:pt>
    <dgm:pt modelId="{21DD1BDA-5C59-49BE-BB93-D4BBC983BBC0}" type="pres">
      <dgm:prSet presAssocID="{A05FFBD0-61EC-456B-987F-A1E51E760F67}" presName="imageRepeatNode" presStyleLbl="alignAcc1" presStyleIdx="0" presStyleCnt="1"/>
      <dgm:spPr/>
      <dgm:t>
        <a:bodyPr/>
        <a:lstStyle/>
        <a:p>
          <a:endParaRPr lang="en-US"/>
        </a:p>
      </dgm:t>
    </dgm:pt>
    <dgm:pt modelId="{A1D0260F-BC02-4741-8085-90AFB05F23BF}" type="pres">
      <dgm:prSet presAssocID="{A05FFBD0-61EC-456B-987F-A1E51E760F67}" presName="imageaccent1" presStyleCnt="0"/>
      <dgm:spPr/>
    </dgm:pt>
    <dgm:pt modelId="{F7237BE8-BFC8-470A-B973-9177CA7480A4}" type="pres">
      <dgm:prSet presAssocID="{A05FFBD0-61EC-456B-987F-A1E51E760F67}" presName="accentRepeatNode" presStyleLbl="solidAlignAcc1" presStyleIdx="1" presStyleCnt="2"/>
      <dgm:spPr/>
    </dgm:pt>
  </dgm:ptLst>
  <dgm:cxnLst>
    <dgm:cxn modelId="{39B8C932-33A9-4230-9B05-F58475CDC72C}" type="presOf" srcId="{A05FFBD0-61EC-456B-987F-A1E51E760F67}" destId="{21DD1BDA-5C59-49BE-BB93-D4BBC983BBC0}" srcOrd="0" destOrd="0" presId="urn:microsoft.com/office/officeart/2008/layout/HexagonCluster"/>
    <dgm:cxn modelId="{433F1D2E-631D-4E79-82B0-D15A2BD51460}" type="presOf" srcId="{2B7D47D7-3227-45DC-BA5D-03D6624B93DE}" destId="{857A8856-9F80-4956-92CE-1F949E572EE1}" srcOrd="0" destOrd="0" presId="urn:microsoft.com/office/officeart/2008/layout/HexagonCluster"/>
    <dgm:cxn modelId="{9E52D9B0-AE74-445A-B5C2-459D1EC696C5}" srcId="{2B7D47D7-3227-45DC-BA5D-03D6624B93DE}" destId="{01F45091-DBB3-43DE-A1C5-886291897769}" srcOrd="0" destOrd="0" parTransId="{4EAC34DA-E115-4F8C-B657-9748027757CE}" sibTransId="{A05FFBD0-61EC-456B-987F-A1E51E760F67}"/>
    <dgm:cxn modelId="{FBBE72D1-3485-47CE-A47B-FA4199B7902A}" type="presOf" srcId="{01F45091-DBB3-43DE-A1C5-886291897769}" destId="{D9114DCA-34F9-4B9E-9B76-F38570914BBC}" srcOrd="0" destOrd="0" presId="urn:microsoft.com/office/officeart/2008/layout/HexagonCluster"/>
    <dgm:cxn modelId="{63E0B45B-2081-4039-B7B5-6BE944C0BD9C}" type="presParOf" srcId="{857A8856-9F80-4956-92CE-1F949E572EE1}" destId="{EFB349D4-EDC3-4428-AF43-DB1326170C81}" srcOrd="0" destOrd="0" presId="urn:microsoft.com/office/officeart/2008/layout/HexagonCluster"/>
    <dgm:cxn modelId="{56C9A5EF-58AF-4767-8DE3-B44E7B9D4132}" type="presParOf" srcId="{EFB349D4-EDC3-4428-AF43-DB1326170C81}" destId="{D9114DCA-34F9-4B9E-9B76-F38570914BBC}" srcOrd="0" destOrd="0" presId="urn:microsoft.com/office/officeart/2008/layout/HexagonCluster"/>
    <dgm:cxn modelId="{66D9B68E-C900-4D82-8F0C-4E521AEA8E90}" type="presParOf" srcId="{857A8856-9F80-4956-92CE-1F949E572EE1}" destId="{4D88852B-0629-4FE6-AF95-488F937EFF45}" srcOrd="1" destOrd="0" presId="urn:microsoft.com/office/officeart/2008/layout/HexagonCluster"/>
    <dgm:cxn modelId="{C3F89B68-06CE-419D-A382-CE483ABFE016}" type="presParOf" srcId="{4D88852B-0629-4FE6-AF95-488F937EFF45}" destId="{3189646B-D78F-4C04-951E-F646160315D0}" srcOrd="0" destOrd="0" presId="urn:microsoft.com/office/officeart/2008/layout/HexagonCluster"/>
    <dgm:cxn modelId="{17EAE834-8B8F-4773-9F50-E5242C5661FE}" type="presParOf" srcId="{857A8856-9F80-4956-92CE-1F949E572EE1}" destId="{144F8039-9A7E-4534-A075-FA913800C5D7}" srcOrd="2" destOrd="0" presId="urn:microsoft.com/office/officeart/2008/layout/HexagonCluster"/>
    <dgm:cxn modelId="{36CF20AF-87A3-462E-9B1E-7BF439C27CB7}" type="presParOf" srcId="{144F8039-9A7E-4534-A075-FA913800C5D7}" destId="{21DD1BDA-5C59-49BE-BB93-D4BBC983BBC0}" srcOrd="0" destOrd="0" presId="urn:microsoft.com/office/officeart/2008/layout/HexagonCluster"/>
    <dgm:cxn modelId="{7E51D66E-7131-4ADB-BF82-ACBF8E84171D}" type="presParOf" srcId="{857A8856-9F80-4956-92CE-1F949E572EE1}" destId="{A1D0260F-BC02-4741-8085-90AFB05F23BF}" srcOrd="3" destOrd="0" presId="urn:microsoft.com/office/officeart/2008/layout/HexagonCluster"/>
    <dgm:cxn modelId="{3642F4EA-B329-4FBD-8690-50F3E05AA5DD}" type="presParOf" srcId="{A1D0260F-BC02-4741-8085-90AFB05F23BF}" destId="{F7237BE8-BFC8-470A-B973-9177CA7480A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05DB1-44AC-435D-A1C0-8E9B9C4EB444}">
      <dsp:nvSpPr>
        <dsp:cNvPr id="0" name=""/>
        <dsp:cNvSpPr/>
      </dsp:nvSpPr>
      <dsp:spPr>
        <a:xfrm>
          <a:off x="-4419517" y="-677831"/>
          <a:ext cx="5265145" cy="5265145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8D91A-C954-4418-A94D-5670356267C1}">
      <dsp:nvSpPr>
        <dsp:cNvPr id="0" name=""/>
        <dsp:cNvSpPr/>
      </dsp:nvSpPr>
      <dsp:spPr>
        <a:xfrm>
          <a:off x="543840" y="390948"/>
          <a:ext cx="7531412" cy="781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630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4100" kern="1200" dirty="0" smtClean="0"/>
            <a:t>El </a:t>
          </a:r>
          <a:r>
            <a:rPr lang="fr-CA" sz="4100" kern="1200" dirty="0" err="1" smtClean="0"/>
            <a:t>estrés</a:t>
          </a:r>
          <a:endParaRPr lang="fr-CA" sz="4100" kern="1200" dirty="0"/>
        </a:p>
      </dsp:txBody>
      <dsp:txXfrm>
        <a:off x="543840" y="390948"/>
        <a:ext cx="7531412" cy="781896"/>
      </dsp:txXfrm>
    </dsp:sp>
    <dsp:sp modelId="{F884F042-5E6F-413C-92B7-CA94A0FD3188}">
      <dsp:nvSpPr>
        <dsp:cNvPr id="0" name=""/>
        <dsp:cNvSpPr/>
      </dsp:nvSpPr>
      <dsp:spPr>
        <a:xfrm>
          <a:off x="55155" y="293211"/>
          <a:ext cx="977370" cy="9773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A8556-F44C-4881-882D-97EFAC01E1AB}">
      <dsp:nvSpPr>
        <dsp:cNvPr id="0" name=""/>
        <dsp:cNvSpPr/>
      </dsp:nvSpPr>
      <dsp:spPr>
        <a:xfrm>
          <a:off x="828060" y="1563793"/>
          <a:ext cx="7247193" cy="781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630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4100" kern="1200" dirty="0" smtClean="0"/>
            <a:t>Las </a:t>
          </a:r>
          <a:r>
            <a:rPr lang="fr-CA" sz="4100" kern="1200" dirty="0" err="1" smtClean="0"/>
            <a:t>estrategias</a:t>
          </a:r>
          <a:r>
            <a:rPr lang="fr-CA" sz="4100" kern="1200" dirty="0" smtClean="0"/>
            <a:t> de </a:t>
          </a:r>
          <a:r>
            <a:rPr lang="fr-CA" sz="4100" kern="1200" dirty="0" err="1" smtClean="0"/>
            <a:t>adaptación</a:t>
          </a:r>
          <a:endParaRPr lang="fr-CA" sz="4100" kern="1200" dirty="0"/>
        </a:p>
      </dsp:txBody>
      <dsp:txXfrm>
        <a:off x="828060" y="1563793"/>
        <a:ext cx="7247193" cy="781896"/>
      </dsp:txXfrm>
    </dsp:sp>
    <dsp:sp modelId="{88FF5535-12F4-4EFD-A14C-3DE14F4554BA}">
      <dsp:nvSpPr>
        <dsp:cNvPr id="0" name=""/>
        <dsp:cNvSpPr/>
      </dsp:nvSpPr>
      <dsp:spPr>
        <a:xfrm>
          <a:off x="339375" y="1466056"/>
          <a:ext cx="977370" cy="9773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698AB-6415-4241-9564-5423E0116C82}">
      <dsp:nvSpPr>
        <dsp:cNvPr id="0" name=""/>
        <dsp:cNvSpPr/>
      </dsp:nvSpPr>
      <dsp:spPr>
        <a:xfrm>
          <a:off x="543840" y="2736638"/>
          <a:ext cx="7531412" cy="781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630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b="0" i="0" kern="1200" dirty="0" smtClean="0">
              <a:latin typeface="Corbel"/>
              <a:ea typeface="+mn-ea"/>
              <a:cs typeface="+mn-cs"/>
            </a:rPr>
            <a:t>La </a:t>
          </a:r>
          <a:r>
            <a:rPr lang="fr-FR" sz="4100" b="0" i="0" kern="1200" dirty="0" err="1" smtClean="0">
              <a:latin typeface="Corbel"/>
              <a:ea typeface="+mn-ea"/>
              <a:cs typeface="+mn-cs"/>
            </a:rPr>
            <a:t>vitalidad</a:t>
          </a:r>
          <a:r>
            <a:rPr lang="fr-FR" sz="4100" b="0" i="0" kern="1200" dirty="0" smtClean="0">
              <a:latin typeface="Corbel"/>
              <a:ea typeface="+mn-ea"/>
              <a:cs typeface="+mn-cs"/>
            </a:rPr>
            <a:t> socio-</a:t>
          </a:r>
          <a:r>
            <a:rPr lang="fr-FR" sz="4100" b="0" i="0" kern="1200" dirty="0" err="1" smtClean="0">
              <a:latin typeface="Corbel"/>
              <a:ea typeface="+mn-ea"/>
              <a:cs typeface="+mn-cs"/>
            </a:rPr>
            <a:t>lingüística</a:t>
          </a:r>
          <a:endParaRPr lang="fr-FR" sz="4100" b="0" i="0" kern="1200" dirty="0">
            <a:latin typeface="Corbel"/>
            <a:ea typeface="+mn-ea"/>
            <a:cs typeface="+mn-cs"/>
          </a:endParaRPr>
        </a:p>
      </dsp:txBody>
      <dsp:txXfrm>
        <a:off x="543840" y="2736638"/>
        <a:ext cx="7531412" cy="781896"/>
      </dsp:txXfrm>
    </dsp:sp>
    <dsp:sp modelId="{99B838C3-E197-4DD0-B2BC-49D8522763AB}">
      <dsp:nvSpPr>
        <dsp:cNvPr id="0" name=""/>
        <dsp:cNvSpPr/>
      </dsp:nvSpPr>
      <dsp:spPr>
        <a:xfrm>
          <a:off x="55155" y="2638901"/>
          <a:ext cx="977370" cy="9773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7BFB1-DE9F-4537-A565-DE0EC60BD31E}">
      <dsp:nvSpPr>
        <dsp:cNvPr id="0" name=""/>
        <dsp:cNvSpPr/>
      </dsp:nvSpPr>
      <dsp:spPr>
        <a:xfrm>
          <a:off x="3489737" y="1731"/>
          <a:ext cx="4715863" cy="21329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4300" kern="1200" dirty="0" smtClean="0"/>
            <a:t>A </a:t>
          </a:r>
          <a:r>
            <a:rPr lang="fr-CA" sz="4300" kern="1200" dirty="0" err="1" smtClean="0"/>
            <a:t>qué</a:t>
          </a:r>
          <a:r>
            <a:rPr lang="fr-CA" sz="4300" kern="1200" dirty="0" smtClean="0"/>
            <a:t> </a:t>
          </a:r>
          <a:r>
            <a:rPr lang="fr-CA" sz="4300" kern="1200" dirty="0" err="1" smtClean="0"/>
            <a:t>parece</a:t>
          </a:r>
          <a:r>
            <a:rPr lang="fr-CA" sz="4300" kern="1200" dirty="0" smtClean="0"/>
            <a:t> un adolescente </a:t>
          </a:r>
          <a:r>
            <a:rPr lang="fr-CA" sz="4300" kern="1200" dirty="0" err="1" smtClean="0"/>
            <a:t>estresado</a:t>
          </a:r>
          <a:r>
            <a:rPr lang="fr-CA" sz="4300" kern="1200" dirty="0" smtClean="0"/>
            <a:t>?</a:t>
          </a:r>
          <a:endParaRPr lang="fr-CA" sz="4300" kern="1200" dirty="0"/>
        </a:p>
      </dsp:txBody>
      <dsp:txXfrm>
        <a:off x="3489737" y="1731"/>
        <a:ext cx="4715863" cy="2132909"/>
      </dsp:txXfrm>
    </dsp:sp>
    <dsp:sp modelId="{95015D89-3AF6-439C-BA76-942C4283E80C}">
      <dsp:nvSpPr>
        <dsp:cNvPr id="0" name=""/>
        <dsp:cNvSpPr/>
      </dsp:nvSpPr>
      <dsp:spPr>
        <a:xfrm>
          <a:off x="1166998" y="1731"/>
          <a:ext cx="2111580" cy="2132909"/>
        </a:xfrm>
        <a:prstGeom prst="rect">
          <a:avLst/>
        </a:prstGeom>
        <a:blipFill>
          <a:blip xmlns:r="http://schemas.openxmlformats.org/officeDocument/2006/relationships"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06E05-900E-4A69-A119-FB79CA31F2AE}">
      <dsp:nvSpPr>
        <dsp:cNvPr id="0" name=""/>
        <dsp:cNvSpPr/>
      </dsp:nvSpPr>
      <dsp:spPr>
        <a:xfrm>
          <a:off x="1166998" y="2486571"/>
          <a:ext cx="4715863" cy="2132909"/>
        </a:xfrm>
        <a:prstGeom prst="rect">
          <a:avLst/>
        </a:prstGeom>
        <a:solidFill>
          <a:schemeClr val="accent3">
            <a:hueOff val="298294"/>
            <a:satOff val="43455"/>
            <a:lumOff val="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4300" kern="1200" dirty="0" err="1" smtClean="0"/>
            <a:t>Como</a:t>
          </a:r>
          <a:r>
            <a:rPr lang="fr-CA" sz="4300" kern="1200" dirty="0" smtClean="0"/>
            <a:t> </a:t>
          </a:r>
          <a:r>
            <a:rPr lang="fr-CA" sz="4300" kern="1200" dirty="0" err="1" smtClean="0"/>
            <a:t>sobrellevo</a:t>
          </a:r>
          <a:r>
            <a:rPr lang="fr-CA" sz="4300" kern="1200" dirty="0" smtClean="0"/>
            <a:t> su </a:t>
          </a:r>
          <a:r>
            <a:rPr lang="fr-CA" sz="4300" kern="1200" dirty="0" err="1" smtClean="0"/>
            <a:t>estr</a:t>
          </a:r>
          <a:r>
            <a:rPr lang="es-PA" sz="4300" kern="1200" dirty="0" smtClean="0"/>
            <a:t>é</a:t>
          </a:r>
          <a:r>
            <a:rPr lang="fr-CA" sz="4300" kern="1200" dirty="0" smtClean="0"/>
            <a:t>s?</a:t>
          </a:r>
          <a:endParaRPr lang="fr-CA" sz="4300" kern="1200" dirty="0"/>
        </a:p>
      </dsp:txBody>
      <dsp:txXfrm>
        <a:off x="1166998" y="2486571"/>
        <a:ext cx="4715863" cy="2132909"/>
      </dsp:txXfrm>
    </dsp:sp>
    <dsp:sp modelId="{315D81B6-AFE7-4DDA-B706-E65197806215}">
      <dsp:nvSpPr>
        <dsp:cNvPr id="0" name=""/>
        <dsp:cNvSpPr/>
      </dsp:nvSpPr>
      <dsp:spPr>
        <a:xfrm>
          <a:off x="6094020" y="2486571"/>
          <a:ext cx="2111580" cy="2132909"/>
        </a:xfrm>
        <a:prstGeom prst="rect">
          <a:avLst/>
        </a:prstGeom>
        <a:blipFill>
          <a:blip xmlns:r="http://schemas.openxmlformats.org/officeDocument/2006/relationships"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B8936-4E14-482B-9B7D-65250BD346A4}">
      <dsp:nvSpPr>
        <dsp:cNvPr id="0" name=""/>
        <dsp:cNvSpPr/>
      </dsp:nvSpPr>
      <dsp:spPr>
        <a:xfrm>
          <a:off x="702944" y="0"/>
          <a:ext cx="7966710" cy="46212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98283-AF16-47F7-85DD-10274A0FFCB6}">
      <dsp:nvSpPr>
        <dsp:cNvPr id="0" name=""/>
        <dsp:cNvSpPr/>
      </dsp:nvSpPr>
      <dsp:spPr>
        <a:xfrm>
          <a:off x="2952" y="1386363"/>
          <a:ext cx="3014379" cy="1848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fr-FR" sz="4000" kern="1200" dirty="0" smtClean="0">
              <a:latin typeface="Calibri" pitchFamily="34" charset="0"/>
            </a:rPr>
            <a:t>76 </a:t>
          </a:r>
          <a:r>
            <a:rPr lang="en-US" altLang="fr-FR" sz="4000" kern="1200" dirty="0" err="1" smtClean="0">
              <a:latin typeface="Calibri" pitchFamily="34" charset="0"/>
            </a:rPr>
            <a:t>artículos</a:t>
          </a:r>
          <a:r>
            <a:rPr lang="en-US" altLang="fr-FR" sz="4000" kern="1200" dirty="0" smtClean="0">
              <a:latin typeface="Calibri" pitchFamily="34" charset="0"/>
            </a:rPr>
            <a:t> 1991 -2013</a:t>
          </a:r>
          <a:endParaRPr lang="fr-CA" sz="4000" kern="1200" dirty="0"/>
        </a:p>
      </dsp:txBody>
      <dsp:txXfrm>
        <a:off x="93188" y="1476599"/>
        <a:ext cx="2833907" cy="1668013"/>
      </dsp:txXfrm>
    </dsp:sp>
    <dsp:sp modelId="{BD8C5000-B383-42C1-A5C8-F7DF14130216}">
      <dsp:nvSpPr>
        <dsp:cNvPr id="0" name=""/>
        <dsp:cNvSpPr/>
      </dsp:nvSpPr>
      <dsp:spPr>
        <a:xfrm>
          <a:off x="3179110" y="1386363"/>
          <a:ext cx="3014379" cy="1848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fr-FR" sz="4000" kern="1200" dirty="0" err="1" smtClean="0">
              <a:latin typeface="Calibri" pitchFamily="34" charset="0"/>
            </a:rPr>
            <a:t>Discusión</a:t>
          </a:r>
          <a:r>
            <a:rPr lang="en-US" altLang="fr-FR" sz="4000" kern="1200" dirty="0" smtClean="0">
              <a:latin typeface="Calibri" pitchFamily="34" charset="0"/>
            </a:rPr>
            <a:t> y </a:t>
          </a:r>
          <a:r>
            <a:rPr lang="en-US" altLang="fr-FR" sz="4000" kern="1200" dirty="0" err="1" smtClean="0">
              <a:latin typeface="Calibri" pitchFamily="34" charset="0"/>
            </a:rPr>
            <a:t>Negociación</a:t>
          </a:r>
          <a:endParaRPr lang="en-US" altLang="fr-FR" sz="4000" kern="1200" dirty="0">
            <a:latin typeface="Calibri" pitchFamily="34" charset="0"/>
          </a:endParaRPr>
        </a:p>
      </dsp:txBody>
      <dsp:txXfrm>
        <a:off x="3269346" y="1476599"/>
        <a:ext cx="2833907" cy="1668013"/>
      </dsp:txXfrm>
    </dsp:sp>
    <dsp:sp modelId="{71E8CC84-6E8A-49BF-B225-A0174A1DD847}">
      <dsp:nvSpPr>
        <dsp:cNvPr id="0" name=""/>
        <dsp:cNvSpPr/>
      </dsp:nvSpPr>
      <dsp:spPr>
        <a:xfrm>
          <a:off x="6355267" y="1386363"/>
          <a:ext cx="3014379" cy="1848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fr-FR" sz="4000" kern="1200" dirty="0" err="1" smtClean="0">
              <a:latin typeface="Calibri" pitchFamily="34" charset="0"/>
            </a:rPr>
            <a:t>Análisis</a:t>
          </a:r>
          <a:r>
            <a:rPr lang="en-US" altLang="fr-FR" sz="4000" kern="1200" dirty="0" smtClean="0">
              <a:latin typeface="Calibri" pitchFamily="34" charset="0"/>
            </a:rPr>
            <a:t> </a:t>
          </a:r>
          <a:endParaRPr lang="en-US" altLang="fr-FR" sz="4000" kern="1200" dirty="0">
            <a:latin typeface="Calibri" pitchFamily="34" charset="0"/>
          </a:endParaRPr>
        </a:p>
      </dsp:txBody>
      <dsp:txXfrm>
        <a:off x="6445503" y="1476599"/>
        <a:ext cx="2833907" cy="1668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21E6F-EBED-4486-B3AC-EA5A7E3BC4C9}">
      <dsp:nvSpPr>
        <dsp:cNvPr id="0" name=""/>
        <dsp:cNvSpPr/>
      </dsp:nvSpPr>
      <dsp:spPr>
        <a:xfrm rot="10800000">
          <a:off x="2354865" y="740695"/>
          <a:ext cx="6232779" cy="31398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457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Que son las </a:t>
          </a:r>
          <a:r>
            <a:rPr lang="en-US" altLang="fr-FR" sz="2800" kern="1200" dirty="0" err="1" smtClean="0">
              <a:solidFill>
                <a:schemeClr val="lt1"/>
              </a:solidFill>
              <a:latin typeface="+mn-lt"/>
              <a:ea typeface="+mn-ea"/>
              <a:cs typeface="+mn-cs"/>
            </a:rPr>
            <a:t>relaciones</a:t>
          </a:r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 entre el </a:t>
          </a:r>
          <a:r>
            <a:rPr lang="en-US" altLang="fr-FR" sz="2800" kern="1200" dirty="0" err="1" smtClean="0">
              <a:solidFill>
                <a:schemeClr val="lt1"/>
              </a:solidFill>
              <a:latin typeface="+mn-lt"/>
              <a:ea typeface="+mn-ea"/>
              <a:cs typeface="+mn-cs"/>
            </a:rPr>
            <a:t>adolescente</a:t>
          </a:r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 que </a:t>
          </a:r>
          <a:r>
            <a:rPr lang="en-US" altLang="fr-FR" sz="2800" kern="1200" dirty="0" err="1" smtClean="0">
              <a:solidFill>
                <a:schemeClr val="lt1"/>
              </a:solidFill>
              <a:latin typeface="+mn-lt"/>
              <a:ea typeface="+mn-ea"/>
              <a:cs typeface="+mn-cs"/>
            </a:rPr>
            <a:t>han</a:t>
          </a:r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 </a:t>
          </a:r>
          <a:r>
            <a:rPr lang="en-US" altLang="fr-FR" sz="2800" kern="1200" dirty="0" err="1" smtClean="0">
              <a:solidFill>
                <a:schemeClr val="lt1"/>
              </a:solidFill>
              <a:latin typeface="+mn-lt"/>
              <a:ea typeface="+mn-ea"/>
              <a:cs typeface="+mn-cs"/>
            </a:rPr>
            <a:t>expuesto</a:t>
          </a:r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 y </a:t>
          </a:r>
          <a:r>
            <a:rPr lang="en-US" altLang="fr-FR" sz="2800" kern="1200" dirty="0" err="1" smtClean="0">
              <a:solidFill>
                <a:schemeClr val="lt1"/>
              </a:solidFill>
              <a:latin typeface="+mn-lt"/>
              <a:ea typeface="+mn-ea"/>
              <a:cs typeface="+mn-cs"/>
            </a:rPr>
            <a:t>esa</a:t>
          </a:r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 </a:t>
          </a:r>
          <a:r>
            <a:rPr lang="en-US" altLang="fr-FR" sz="2800" kern="1200" dirty="0" err="1" smtClean="0">
              <a:solidFill>
                <a:schemeClr val="lt1"/>
              </a:solidFill>
              <a:latin typeface="+mn-lt"/>
              <a:ea typeface="+mn-ea"/>
              <a:cs typeface="+mn-cs"/>
            </a:rPr>
            <a:t>investigación</a:t>
          </a:r>
          <a:r>
            <a:rPr lang="en-US" altLang="fr-FR" sz="28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?</a:t>
          </a:r>
          <a:endParaRPr lang="fr-CA" sz="28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dsp:txBody>
      <dsp:txXfrm rot="10800000">
        <a:off x="3139820" y="740695"/>
        <a:ext cx="5447824" cy="3139821"/>
      </dsp:txXfrm>
    </dsp:sp>
    <dsp:sp modelId="{FE87876B-C6A5-4DFB-AD36-CF5F81ACDD31}">
      <dsp:nvSpPr>
        <dsp:cNvPr id="0" name=""/>
        <dsp:cNvSpPr/>
      </dsp:nvSpPr>
      <dsp:spPr>
        <a:xfrm>
          <a:off x="784955" y="740695"/>
          <a:ext cx="3139821" cy="3139821"/>
        </a:xfrm>
        <a:prstGeom prst="ellipse">
          <a:avLst/>
        </a:prstGeom>
        <a:blipFill>
          <a:blip xmlns:r="http://schemas.openxmlformats.org/officeDocument/2006/relationships"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14DCA-34F9-4B9E-9B76-F38570914BBC}">
      <dsp:nvSpPr>
        <dsp:cNvPr id="0" name=""/>
        <dsp:cNvSpPr/>
      </dsp:nvSpPr>
      <dsp:spPr>
        <a:xfrm>
          <a:off x="3706978" y="1874858"/>
          <a:ext cx="4115137" cy="35438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4800" kern="1200" smtClean="0"/>
            <a:t>Preguntas?</a:t>
          </a:r>
          <a:endParaRPr lang="fr-CA" sz="4800" kern="1200" dirty="0"/>
        </a:p>
      </dsp:txBody>
      <dsp:txXfrm>
        <a:off x="4345223" y="2424492"/>
        <a:ext cx="2838647" cy="2444540"/>
      </dsp:txXfrm>
    </dsp:sp>
    <dsp:sp modelId="{3189646B-D78F-4C04-951E-F646160315D0}">
      <dsp:nvSpPr>
        <dsp:cNvPr id="0" name=""/>
        <dsp:cNvSpPr/>
      </dsp:nvSpPr>
      <dsp:spPr>
        <a:xfrm>
          <a:off x="3802435" y="3439769"/>
          <a:ext cx="480287" cy="4145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D1BDA-5C59-49BE-BB93-D4BBC983BBC0}">
      <dsp:nvSpPr>
        <dsp:cNvPr id="0" name=""/>
        <dsp:cNvSpPr/>
      </dsp:nvSpPr>
      <dsp:spPr>
        <a:xfrm>
          <a:off x="305883" y="0"/>
          <a:ext cx="4109876" cy="35427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37BE8-BFC8-470A-B973-9177CA7480A4}">
      <dsp:nvSpPr>
        <dsp:cNvPr id="0" name=""/>
        <dsp:cNvSpPr/>
      </dsp:nvSpPr>
      <dsp:spPr>
        <a:xfrm>
          <a:off x="3088392" y="3052335"/>
          <a:ext cx="480287" cy="4145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#1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34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9/19/17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740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12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13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980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14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9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64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19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3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5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10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7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227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8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90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11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4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12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20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s nuages blancs sur fond de ciel bleu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Gros plan d’une plante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Vagu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9" name="Picture 8" descr="Vagu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Gros plan de plantes verte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t>Footer text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185" indent="-210185" algn="l" defTabSz="914400" rtl="0" eaLnBrk="1" latinLnBrk="0" hangingPunct="1">
        <a:lnSpc>
          <a:spcPct val="90000"/>
        </a:lnSpc>
        <a:spcBef>
          <a:spcPts val="11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785" indent="-155575" algn="l" defTabSz="914400" rtl="0" eaLnBrk="1" latinLnBrk="0" hangingPunct="1">
        <a:lnSpc>
          <a:spcPct val="9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910" indent="-155575" algn="l" defTabSz="914400" rtl="0" eaLnBrk="1" latinLnBrk="0" hangingPunct="1">
        <a:lnSpc>
          <a:spcPct val="90000"/>
        </a:lnSpc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indent="-155575" algn="l" defTabSz="914400" rtl="0" eaLnBrk="1" latinLnBrk="0" hangingPunct="1">
        <a:lnSpc>
          <a:spcPct val="90000"/>
        </a:lnSpc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4110" indent="-155575" algn="l" defTabSz="914400" rtl="0" eaLnBrk="1" latinLnBrk="0" hangingPunct="1">
        <a:lnSpc>
          <a:spcPct val="90000"/>
        </a:lnSpc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710" indent="-155575" algn="l" defTabSz="914400" rtl="0" eaLnBrk="1" latinLnBrk="0" hangingPunct="1">
        <a:lnSpc>
          <a:spcPct val="90000"/>
        </a:lnSpc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310" indent="-155575" algn="l" defTabSz="914400" rtl="0" eaLnBrk="1" latinLnBrk="0" hangingPunct="1">
        <a:lnSpc>
          <a:spcPct val="90000"/>
        </a:lnSpc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910" indent="-155575" algn="l" defTabSz="914400" rtl="0" eaLnBrk="1" latinLnBrk="0" hangingPunct="1">
        <a:lnSpc>
          <a:spcPct val="90000"/>
        </a:lnSpc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510" indent="-155575" algn="l" defTabSz="914400" rtl="0" eaLnBrk="1" latinLnBrk="0" hangingPunct="1">
        <a:lnSpc>
          <a:spcPct val="90000"/>
        </a:lnSpc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file:///C:\Users\stephaniegarcia\Desktop\hericium-erinaceus-for-anxiety-and-depression-1024x768.jpg" TargetMode="External"/><Relationship Id="rId6" Type="http://schemas.openxmlformats.org/officeDocument/2006/relationships/image" Target="../media/image8.jpeg"/><Relationship Id="rId7" Type="http://schemas.openxmlformats.org/officeDocument/2006/relationships/image" Target="file:///C:\Users\stephaniegarcia\Desktop\o-STRESS-DIVORCW-facebook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file:///C:\Users\stephaniegarcia\Desktop\10033144-dessin-simple-illustrant-le-concept-d-39-etre-physique-seul-parmi-vos-amis-virtuels--aka-amis-de-res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776" y="179295"/>
            <a:ext cx="4774529" cy="3585881"/>
          </a:xfrm>
        </p:spPr>
        <p:txBody>
          <a:bodyPr>
            <a:normAutofit/>
          </a:bodyPr>
          <a:lstStyle/>
          <a:p>
            <a:r>
              <a:rPr lang="fr-CA" dirty="0" smtClean="0"/>
              <a:t>El </a:t>
            </a:r>
            <a:r>
              <a:rPr lang="fr-CA" dirty="0" err="1" smtClean="0"/>
              <a:t>estr</a:t>
            </a:r>
            <a:r>
              <a:rPr lang="es-PA" altLang="fr-CA" dirty="0" err="1" smtClean="0"/>
              <a:t>é</a:t>
            </a:r>
            <a:r>
              <a:rPr lang="fr-CA" dirty="0" err="1" smtClean="0"/>
              <a:t>s</a:t>
            </a:r>
            <a:r>
              <a:rPr lang="fr-CA" dirty="0" smtClean="0"/>
              <a:t> y las </a:t>
            </a:r>
            <a:r>
              <a:rPr lang="fr-CA" dirty="0" err="1" smtClean="0"/>
              <a:t>estrategias</a:t>
            </a:r>
            <a:r>
              <a:rPr lang="fr-CA" dirty="0" smtClean="0"/>
              <a:t> de </a:t>
            </a:r>
            <a:r>
              <a:rPr lang="fr-CA" dirty="0" err="1" smtClean="0"/>
              <a:t>adaptaci</a:t>
            </a:r>
            <a:r>
              <a:rPr lang="es-PA" altLang="fr-CA" dirty="0" err="1" smtClean="0"/>
              <a:t>ó</a:t>
            </a:r>
            <a:r>
              <a:rPr lang="fr-CA" dirty="0" err="1" smtClean="0"/>
              <a:t>n</a:t>
            </a:r>
            <a:r>
              <a:rPr lang="fr-CA" dirty="0" smtClean="0"/>
              <a:t> en los adolescentes </a:t>
            </a:r>
            <a:r>
              <a:rPr lang="fr-CA" dirty="0" err="1" smtClean="0"/>
              <a:t>canadienses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777" y="4052047"/>
            <a:ext cx="4846320" cy="1777903"/>
          </a:xfrm>
        </p:spPr>
        <p:txBody>
          <a:bodyPr>
            <a:normAutofit/>
          </a:bodyPr>
          <a:lstStyle/>
          <a:p>
            <a:r>
              <a:rPr lang="fr-CA" sz="2000" dirty="0" err="1" smtClean="0"/>
              <a:t>Doctor</a:t>
            </a:r>
            <a:r>
              <a:rPr lang="fr-CA" sz="2000" dirty="0" smtClean="0"/>
              <a:t> </a:t>
            </a:r>
            <a:r>
              <a:rPr lang="fr-CA" sz="2000" b="1" dirty="0" smtClean="0"/>
              <a:t>Cameron </a:t>
            </a:r>
            <a:r>
              <a:rPr lang="fr-CA" sz="2000" b="1" dirty="0"/>
              <a:t>Montgomery </a:t>
            </a:r>
            <a:r>
              <a:rPr lang="fr-CA" sz="2000" dirty="0" smtClean="0"/>
              <a:t>y Elena </a:t>
            </a:r>
            <a:r>
              <a:rPr lang="fr-CA" sz="2000" dirty="0" err="1" smtClean="0"/>
              <a:t>Gallitto</a:t>
            </a:r>
            <a:endParaRPr lang="fr-CA" sz="2000" dirty="0"/>
          </a:p>
        </p:txBody>
      </p:sp>
      <p:sp>
        <p:nvSpPr>
          <p:cNvPr id="4" name="Rectangle 3"/>
          <p:cNvSpPr/>
          <p:nvPr/>
        </p:nvSpPr>
        <p:spPr>
          <a:xfrm>
            <a:off x="6734175" y="2047875"/>
            <a:ext cx="2066925" cy="389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r="20049"/>
          <a:stretch>
            <a:fillRect/>
          </a:stretch>
        </p:blipFill>
        <p:spPr>
          <a:xfrm>
            <a:off x="6734175" y="2048400"/>
            <a:ext cx="2066400" cy="389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12225" y="2047875"/>
            <a:ext cx="3279775" cy="389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 preferRelativeResize="0"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r="13329"/>
          <a:stretch>
            <a:fillRect/>
          </a:stretch>
        </p:blipFill>
        <p:spPr>
          <a:xfrm>
            <a:off x="8912224" y="2047875"/>
            <a:ext cx="3279600" cy="3895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048400"/>
            <a:ext cx="1497806" cy="389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14" r="30324" b="-14"/>
          <a:stretch>
            <a:fillRect/>
          </a:stretch>
        </p:blipFill>
        <p:spPr>
          <a:xfrm>
            <a:off x="0" y="2048400"/>
            <a:ext cx="1497806" cy="389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Resultados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Estr</a:t>
            </a:r>
            <a:r>
              <a:rPr lang="es-PA" altLang="fr-FR" dirty="0" err="1" smtClean="0"/>
              <a:t>é</a:t>
            </a:r>
            <a:r>
              <a:rPr lang="fr-FR" dirty="0" err="1" smtClean="0"/>
              <a:t>s</a:t>
            </a:r>
            <a:r>
              <a:rPr lang="fr-FR" dirty="0" smtClean="0"/>
              <a:t> y </a:t>
            </a:r>
            <a:r>
              <a:rPr lang="fr-FR" dirty="0" err="1" smtClean="0"/>
              <a:t>estrategias</a:t>
            </a:r>
            <a:r>
              <a:rPr lang="fr-FR" dirty="0" smtClean="0"/>
              <a:t> de </a:t>
            </a:r>
            <a:r>
              <a:rPr lang="fr-FR" dirty="0" err="1" smtClean="0"/>
              <a:t>adaptaci</a:t>
            </a:r>
            <a:r>
              <a:rPr lang="es-PA" altLang="fr-FR" dirty="0" err="1" smtClean="0"/>
              <a:t>ó</a:t>
            </a:r>
            <a:r>
              <a:rPr lang="fr-FR" dirty="0" err="1" smtClean="0"/>
              <a:t>n</a:t>
            </a:r>
            <a:r>
              <a:rPr lang="fr-FR" dirty="0" smtClean="0"/>
              <a:t> son importances de </a:t>
            </a:r>
            <a:r>
              <a:rPr lang="fr-FR" dirty="0" err="1" smtClean="0"/>
              <a:t>manera</a:t>
            </a:r>
            <a:r>
              <a:rPr lang="fr-FR" dirty="0" smtClean="0"/>
              <a:t> </a:t>
            </a:r>
            <a:r>
              <a:rPr lang="fr-FR" dirty="0" err="1" smtClean="0"/>
              <a:t>igual</a:t>
            </a:r>
            <a:r>
              <a:rPr lang="fr-FR" dirty="0" smtClean="0"/>
              <a:t>. </a:t>
            </a:r>
            <a:endParaRPr lang="fr-FR" dirty="0"/>
          </a:p>
          <a:p>
            <a:r>
              <a:rPr lang="fr-FR" dirty="0" smtClean="0"/>
              <a:t>Las </a:t>
            </a:r>
            <a:r>
              <a:rPr lang="fr-FR" dirty="0" err="1" smtClean="0"/>
              <a:t>estrategias</a:t>
            </a:r>
            <a:r>
              <a:rPr lang="fr-FR" dirty="0" smtClean="0"/>
              <a:t> </a:t>
            </a:r>
            <a:r>
              <a:rPr lang="fr-FR" dirty="0" err="1" smtClean="0"/>
              <a:t>disfuncionales</a:t>
            </a:r>
            <a:r>
              <a:rPr lang="fr-FR" dirty="0" smtClean="0"/>
              <a:t> </a:t>
            </a:r>
            <a:r>
              <a:rPr lang="fr-FR" dirty="0" err="1" smtClean="0"/>
              <a:t>afectan</a:t>
            </a:r>
            <a:r>
              <a:rPr lang="fr-FR" dirty="0" smtClean="0"/>
              <a:t> el </a:t>
            </a:r>
            <a:r>
              <a:rPr lang="fr-FR" dirty="0" err="1" smtClean="0"/>
              <a:t>estr</a:t>
            </a:r>
            <a:r>
              <a:rPr lang="es-PA" altLang="fr-FR" dirty="0" err="1" smtClean="0"/>
              <a:t>é</a:t>
            </a:r>
            <a:r>
              <a:rPr lang="fr-FR" dirty="0" err="1" smtClean="0"/>
              <a:t>s</a:t>
            </a:r>
            <a:r>
              <a:rPr lang="fr-FR" dirty="0" smtClean="0"/>
              <a:t> m</a:t>
            </a:r>
            <a:r>
              <a:rPr lang="es-PA" altLang="fr-FR" dirty="0" smtClean="0"/>
              <a:t>á</a:t>
            </a:r>
            <a:r>
              <a:rPr lang="fr-FR" dirty="0" smtClean="0"/>
              <a:t>s de las </a:t>
            </a:r>
            <a:r>
              <a:rPr lang="fr-FR" dirty="0" err="1" smtClean="0"/>
              <a:t>funcionales</a:t>
            </a:r>
            <a:r>
              <a:rPr lang="fr-FR" dirty="0" smtClean="0"/>
              <a:t>.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 text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Resultados</a:t>
            </a:r>
            <a:r>
              <a:rPr lang="fr-FR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 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Espace réservé de contenu 2"/>
          <p:cNvSpPr>
            <a:spLocks noGrp="1"/>
          </p:cNvSpPr>
          <p:nvPr>
            <p:ph idx="1"/>
          </p:nvPr>
        </p:nvSpPr>
        <p:spPr>
          <a:xfrm>
            <a:off x="6286500" y="1566001"/>
            <a:ext cx="4495474" cy="4129949"/>
          </a:xfrm>
        </p:spPr>
        <p:txBody>
          <a:bodyPr/>
          <a:lstStyle/>
          <a:p>
            <a:pPr marL="0" indent="0">
              <a:buClr>
                <a:srgbClr val="4D3E2F"/>
              </a:buClr>
              <a:buNone/>
            </a:pPr>
            <a:r>
              <a:rPr lang="fr-CA" dirty="0" err="1" smtClean="0">
                <a:solidFill>
                  <a:srgbClr val="4D3E2F"/>
                </a:solidFill>
              </a:rPr>
              <a:t>Categori</a:t>
            </a:r>
            <a:r>
              <a:rPr lang="es-PA" altLang="fr-CA" dirty="0" err="1" smtClean="0">
                <a:solidFill>
                  <a:srgbClr val="4D3E2F"/>
                </a:solidFill>
              </a:rPr>
              <a:t>a</a:t>
            </a:r>
            <a:r>
              <a:rPr lang="fr-CA" dirty="0" err="1" smtClean="0">
                <a:solidFill>
                  <a:srgbClr val="4D3E2F"/>
                </a:solidFill>
              </a:rPr>
              <a:t>s</a:t>
            </a:r>
            <a:r>
              <a:rPr lang="fr-CA" dirty="0" smtClean="0">
                <a:solidFill>
                  <a:srgbClr val="4D3E2F"/>
                </a:solidFill>
              </a:rPr>
              <a:t> en </a:t>
            </a:r>
            <a:r>
              <a:rPr lang="fr-CA" dirty="0" err="1" smtClean="0">
                <a:solidFill>
                  <a:srgbClr val="4D3E2F"/>
                </a:solidFill>
              </a:rPr>
              <a:t>orden</a:t>
            </a:r>
            <a:r>
              <a:rPr lang="fr-CA" dirty="0" smtClean="0">
                <a:solidFill>
                  <a:srgbClr val="4D3E2F"/>
                </a:solidFill>
              </a:rPr>
              <a:t> :</a:t>
            </a:r>
            <a:endParaRPr lang="fr-CA" dirty="0">
              <a:solidFill>
                <a:srgbClr val="4D3E2F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11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200" y="1703303"/>
            <a:ext cx="4565406" cy="415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orme libre 14"/>
          <p:cNvSpPr/>
          <p:nvPr/>
        </p:nvSpPr>
        <p:spPr>
          <a:xfrm>
            <a:off x="6353174" y="3476624"/>
            <a:ext cx="3806824" cy="479700"/>
          </a:xfrm>
          <a:custGeom>
            <a:avLst/>
            <a:gdLst>
              <a:gd name="connsiteX0" fmla="*/ 0 w 3806824"/>
              <a:gd name="connsiteY0" fmla="*/ 79952 h 479700"/>
              <a:gd name="connsiteX1" fmla="*/ 79952 w 3806824"/>
              <a:gd name="connsiteY1" fmla="*/ 0 h 479700"/>
              <a:gd name="connsiteX2" fmla="*/ 3726872 w 3806824"/>
              <a:gd name="connsiteY2" fmla="*/ 0 h 479700"/>
              <a:gd name="connsiteX3" fmla="*/ 3806824 w 3806824"/>
              <a:gd name="connsiteY3" fmla="*/ 79952 h 479700"/>
              <a:gd name="connsiteX4" fmla="*/ 3806824 w 3806824"/>
              <a:gd name="connsiteY4" fmla="*/ 399748 h 479700"/>
              <a:gd name="connsiteX5" fmla="*/ 3726872 w 3806824"/>
              <a:gd name="connsiteY5" fmla="*/ 479700 h 479700"/>
              <a:gd name="connsiteX6" fmla="*/ 79952 w 3806824"/>
              <a:gd name="connsiteY6" fmla="*/ 479700 h 479700"/>
              <a:gd name="connsiteX7" fmla="*/ 0 w 3806824"/>
              <a:gd name="connsiteY7" fmla="*/ 399748 h 479700"/>
              <a:gd name="connsiteX8" fmla="*/ 0 w 3806824"/>
              <a:gd name="connsiteY8" fmla="*/ 79952 h 4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6824" h="479700">
                <a:moveTo>
                  <a:pt x="0" y="79952"/>
                </a:moveTo>
                <a:cubicBezTo>
                  <a:pt x="0" y="35796"/>
                  <a:pt x="35796" y="0"/>
                  <a:pt x="79952" y="0"/>
                </a:cubicBezTo>
                <a:lnTo>
                  <a:pt x="3726872" y="0"/>
                </a:lnTo>
                <a:cubicBezTo>
                  <a:pt x="3771028" y="0"/>
                  <a:pt x="3806824" y="35796"/>
                  <a:pt x="3806824" y="79952"/>
                </a:cubicBezTo>
                <a:lnTo>
                  <a:pt x="3806824" y="399748"/>
                </a:lnTo>
                <a:cubicBezTo>
                  <a:pt x="3806824" y="443904"/>
                  <a:pt x="3771028" y="479700"/>
                  <a:pt x="3726872" y="479700"/>
                </a:cubicBezTo>
                <a:lnTo>
                  <a:pt x="79952" y="479700"/>
                </a:lnTo>
                <a:cubicBezTo>
                  <a:pt x="35796" y="479700"/>
                  <a:pt x="0" y="443904"/>
                  <a:pt x="0" y="399748"/>
                </a:cubicBezTo>
                <a:lnTo>
                  <a:pt x="0" y="799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617" tIns="99617" rIns="99617" bIns="99617" numCol="1" spcCol="1270" anchor="ctr" anchorCtr="0">
            <a:noAutofit/>
          </a:bodyPr>
          <a:lstStyle/>
          <a:p>
            <a:pPr marL="342900" lvl="0" indent="-34290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fr-CA" sz="2000" dirty="0" err="1" smtClean="0"/>
              <a:t>Escuela</a:t>
            </a:r>
            <a:r>
              <a:rPr lang="fr-CA" sz="2000" dirty="0" smtClean="0"/>
              <a:t> </a:t>
            </a:r>
            <a:endParaRPr lang="fr-CA" sz="2000" kern="1200" dirty="0"/>
          </a:p>
        </p:txBody>
      </p:sp>
      <p:sp>
        <p:nvSpPr>
          <p:cNvPr id="16" name="Forme libre 15"/>
          <p:cNvSpPr/>
          <p:nvPr/>
        </p:nvSpPr>
        <p:spPr>
          <a:xfrm>
            <a:off x="6353174" y="4013924"/>
            <a:ext cx="3806824" cy="479700"/>
          </a:xfrm>
          <a:custGeom>
            <a:avLst/>
            <a:gdLst>
              <a:gd name="connsiteX0" fmla="*/ 0 w 3806824"/>
              <a:gd name="connsiteY0" fmla="*/ 79952 h 479700"/>
              <a:gd name="connsiteX1" fmla="*/ 79952 w 3806824"/>
              <a:gd name="connsiteY1" fmla="*/ 0 h 479700"/>
              <a:gd name="connsiteX2" fmla="*/ 3726872 w 3806824"/>
              <a:gd name="connsiteY2" fmla="*/ 0 h 479700"/>
              <a:gd name="connsiteX3" fmla="*/ 3806824 w 3806824"/>
              <a:gd name="connsiteY3" fmla="*/ 79952 h 479700"/>
              <a:gd name="connsiteX4" fmla="*/ 3806824 w 3806824"/>
              <a:gd name="connsiteY4" fmla="*/ 399748 h 479700"/>
              <a:gd name="connsiteX5" fmla="*/ 3726872 w 3806824"/>
              <a:gd name="connsiteY5" fmla="*/ 479700 h 479700"/>
              <a:gd name="connsiteX6" fmla="*/ 79952 w 3806824"/>
              <a:gd name="connsiteY6" fmla="*/ 479700 h 479700"/>
              <a:gd name="connsiteX7" fmla="*/ 0 w 3806824"/>
              <a:gd name="connsiteY7" fmla="*/ 399748 h 479700"/>
              <a:gd name="connsiteX8" fmla="*/ 0 w 3806824"/>
              <a:gd name="connsiteY8" fmla="*/ 79952 h 4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6824" h="479700">
                <a:moveTo>
                  <a:pt x="0" y="79952"/>
                </a:moveTo>
                <a:cubicBezTo>
                  <a:pt x="0" y="35796"/>
                  <a:pt x="35796" y="0"/>
                  <a:pt x="79952" y="0"/>
                </a:cubicBezTo>
                <a:lnTo>
                  <a:pt x="3726872" y="0"/>
                </a:lnTo>
                <a:cubicBezTo>
                  <a:pt x="3771028" y="0"/>
                  <a:pt x="3806824" y="35796"/>
                  <a:pt x="3806824" y="79952"/>
                </a:cubicBezTo>
                <a:lnTo>
                  <a:pt x="3806824" y="399748"/>
                </a:lnTo>
                <a:cubicBezTo>
                  <a:pt x="3806824" y="443904"/>
                  <a:pt x="3771028" y="479700"/>
                  <a:pt x="3726872" y="479700"/>
                </a:cubicBezTo>
                <a:lnTo>
                  <a:pt x="79952" y="479700"/>
                </a:lnTo>
                <a:cubicBezTo>
                  <a:pt x="35796" y="479700"/>
                  <a:pt x="0" y="443904"/>
                  <a:pt x="0" y="399748"/>
                </a:cubicBezTo>
                <a:lnTo>
                  <a:pt x="0" y="799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617" tIns="99617" rIns="99617" bIns="99617" numCol="1" spcCol="1270" anchor="ctr" anchorCtr="0">
            <a:noAutofit/>
          </a:bodyPr>
          <a:lstStyle/>
          <a:p>
            <a:pPr marL="342900" lvl="0" indent="-34290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fr-CA" sz="2000" kern="1200" dirty="0" smtClean="0"/>
              <a:t>Si </a:t>
            </a:r>
            <a:r>
              <a:rPr lang="fr-CA" sz="2000" kern="1200" dirty="0" err="1" smtClean="0"/>
              <a:t>mismo</a:t>
            </a:r>
            <a:endParaRPr lang="fr-CA" sz="2000" kern="1200" dirty="0"/>
          </a:p>
        </p:txBody>
      </p:sp>
      <p:sp>
        <p:nvSpPr>
          <p:cNvPr id="17" name="Forme libre 16"/>
          <p:cNvSpPr/>
          <p:nvPr/>
        </p:nvSpPr>
        <p:spPr>
          <a:xfrm>
            <a:off x="6353174" y="4551224"/>
            <a:ext cx="3806824" cy="479700"/>
          </a:xfrm>
          <a:custGeom>
            <a:avLst/>
            <a:gdLst>
              <a:gd name="connsiteX0" fmla="*/ 0 w 3806824"/>
              <a:gd name="connsiteY0" fmla="*/ 79952 h 479700"/>
              <a:gd name="connsiteX1" fmla="*/ 79952 w 3806824"/>
              <a:gd name="connsiteY1" fmla="*/ 0 h 479700"/>
              <a:gd name="connsiteX2" fmla="*/ 3726872 w 3806824"/>
              <a:gd name="connsiteY2" fmla="*/ 0 h 479700"/>
              <a:gd name="connsiteX3" fmla="*/ 3806824 w 3806824"/>
              <a:gd name="connsiteY3" fmla="*/ 79952 h 479700"/>
              <a:gd name="connsiteX4" fmla="*/ 3806824 w 3806824"/>
              <a:gd name="connsiteY4" fmla="*/ 399748 h 479700"/>
              <a:gd name="connsiteX5" fmla="*/ 3726872 w 3806824"/>
              <a:gd name="connsiteY5" fmla="*/ 479700 h 479700"/>
              <a:gd name="connsiteX6" fmla="*/ 79952 w 3806824"/>
              <a:gd name="connsiteY6" fmla="*/ 479700 h 479700"/>
              <a:gd name="connsiteX7" fmla="*/ 0 w 3806824"/>
              <a:gd name="connsiteY7" fmla="*/ 399748 h 479700"/>
              <a:gd name="connsiteX8" fmla="*/ 0 w 3806824"/>
              <a:gd name="connsiteY8" fmla="*/ 79952 h 4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6824" h="479700">
                <a:moveTo>
                  <a:pt x="0" y="79952"/>
                </a:moveTo>
                <a:cubicBezTo>
                  <a:pt x="0" y="35796"/>
                  <a:pt x="35796" y="0"/>
                  <a:pt x="79952" y="0"/>
                </a:cubicBezTo>
                <a:lnTo>
                  <a:pt x="3726872" y="0"/>
                </a:lnTo>
                <a:cubicBezTo>
                  <a:pt x="3771028" y="0"/>
                  <a:pt x="3806824" y="35796"/>
                  <a:pt x="3806824" y="79952"/>
                </a:cubicBezTo>
                <a:lnTo>
                  <a:pt x="3806824" y="399748"/>
                </a:lnTo>
                <a:cubicBezTo>
                  <a:pt x="3806824" y="443904"/>
                  <a:pt x="3771028" y="479700"/>
                  <a:pt x="3726872" y="479700"/>
                </a:cubicBezTo>
                <a:lnTo>
                  <a:pt x="79952" y="479700"/>
                </a:lnTo>
                <a:cubicBezTo>
                  <a:pt x="35796" y="479700"/>
                  <a:pt x="0" y="443904"/>
                  <a:pt x="0" y="399748"/>
                </a:cubicBezTo>
                <a:lnTo>
                  <a:pt x="0" y="799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617" tIns="99617" rIns="99617" bIns="99617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2000" dirty="0"/>
          </a:p>
          <a:p>
            <a:pPr marL="34290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fr-CA" sz="2000" dirty="0" err="1" smtClean="0"/>
              <a:t>Entorno</a:t>
            </a:r>
            <a:r>
              <a:rPr lang="fr-CA" sz="2000" dirty="0" smtClean="0"/>
              <a:t> Socio-Cultural</a:t>
            </a:r>
            <a:endParaRPr lang="fr-CA" sz="2000" dirty="0"/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000" kern="1200" dirty="0"/>
              <a:t> </a:t>
            </a:r>
          </a:p>
        </p:txBody>
      </p:sp>
      <p:sp>
        <p:nvSpPr>
          <p:cNvPr id="18" name="Forme libre 17"/>
          <p:cNvSpPr/>
          <p:nvPr/>
        </p:nvSpPr>
        <p:spPr>
          <a:xfrm>
            <a:off x="6353174" y="5088524"/>
            <a:ext cx="3806824" cy="479700"/>
          </a:xfrm>
          <a:custGeom>
            <a:avLst/>
            <a:gdLst>
              <a:gd name="connsiteX0" fmla="*/ 0 w 3806824"/>
              <a:gd name="connsiteY0" fmla="*/ 79952 h 479700"/>
              <a:gd name="connsiteX1" fmla="*/ 79952 w 3806824"/>
              <a:gd name="connsiteY1" fmla="*/ 0 h 479700"/>
              <a:gd name="connsiteX2" fmla="*/ 3726872 w 3806824"/>
              <a:gd name="connsiteY2" fmla="*/ 0 h 479700"/>
              <a:gd name="connsiteX3" fmla="*/ 3806824 w 3806824"/>
              <a:gd name="connsiteY3" fmla="*/ 79952 h 479700"/>
              <a:gd name="connsiteX4" fmla="*/ 3806824 w 3806824"/>
              <a:gd name="connsiteY4" fmla="*/ 399748 h 479700"/>
              <a:gd name="connsiteX5" fmla="*/ 3726872 w 3806824"/>
              <a:gd name="connsiteY5" fmla="*/ 479700 h 479700"/>
              <a:gd name="connsiteX6" fmla="*/ 79952 w 3806824"/>
              <a:gd name="connsiteY6" fmla="*/ 479700 h 479700"/>
              <a:gd name="connsiteX7" fmla="*/ 0 w 3806824"/>
              <a:gd name="connsiteY7" fmla="*/ 399748 h 479700"/>
              <a:gd name="connsiteX8" fmla="*/ 0 w 3806824"/>
              <a:gd name="connsiteY8" fmla="*/ 79952 h 4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6824" h="479700">
                <a:moveTo>
                  <a:pt x="0" y="79952"/>
                </a:moveTo>
                <a:cubicBezTo>
                  <a:pt x="0" y="35796"/>
                  <a:pt x="35796" y="0"/>
                  <a:pt x="79952" y="0"/>
                </a:cubicBezTo>
                <a:lnTo>
                  <a:pt x="3726872" y="0"/>
                </a:lnTo>
                <a:cubicBezTo>
                  <a:pt x="3771028" y="0"/>
                  <a:pt x="3806824" y="35796"/>
                  <a:pt x="3806824" y="79952"/>
                </a:cubicBezTo>
                <a:lnTo>
                  <a:pt x="3806824" y="399748"/>
                </a:lnTo>
                <a:cubicBezTo>
                  <a:pt x="3806824" y="443904"/>
                  <a:pt x="3771028" y="479700"/>
                  <a:pt x="3726872" y="479700"/>
                </a:cubicBezTo>
                <a:lnTo>
                  <a:pt x="79952" y="479700"/>
                </a:lnTo>
                <a:cubicBezTo>
                  <a:pt x="35796" y="479700"/>
                  <a:pt x="0" y="443904"/>
                  <a:pt x="0" y="399748"/>
                </a:cubicBezTo>
                <a:lnTo>
                  <a:pt x="0" y="799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617" tIns="99617" rIns="99617" bIns="99617" numCol="1" spcCol="1270" anchor="ctr" anchorCtr="0">
            <a:noAutofit/>
          </a:bodyPr>
          <a:lstStyle/>
          <a:p>
            <a:pPr marL="342900" lvl="0" indent="-34290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fr-CA" sz="2000" dirty="0" err="1" smtClean="0"/>
              <a:t>Familia</a:t>
            </a:r>
            <a:r>
              <a:rPr lang="fr-CA" sz="2000" dirty="0" smtClean="0"/>
              <a:t> y amigos </a:t>
            </a:r>
            <a:endParaRPr lang="fr-CA" sz="2000" kern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Discusi</a:t>
            </a:r>
            <a:r>
              <a:rPr lang="es-PA" alt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ó</a:t>
            </a: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n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Espace réservé de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40"/>
              </a:spcBef>
              <a:spcAft>
                <a:spcPts val="1425"/>
              </a:spcAft>
              <a:buSzPct val="45000"/>
              <a:buNone/>
            </a:pPr>
            <a:r>
              <a:rPr lang="en-US" altLang="fr-FR" sz="2400" dirty="0" err="1" smtClean="0">
                <a:solidFill>
                  <a:srgbClr val="000000"/>
                </a:solidFill>
                <a:latin typeface="Calibri" pitchFamily="34" charset="0"/>
              </a:rPr>
              <a:t>Confirmaci</a:t>
            </a:r>
            <a:r>
              <a:rPr lang="es-PA" altLang="en-US" sz="2400" dirty="0" err="1" smtClean="0">
                <a:solidFill>
                  <a:srgbClr val="000000"/>
                </a:solidFill>
                <a:latin typeface="Calibri" pitchFamily="34" charset="0"/>
              </a:rPr>
              <a:t>ó</a:t>
            </a:r>
            <a:r>
              <a:rPr lang="en-US" altLang="fr-FR" sz="2400" dirty="0" err="1" smtClean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altLang="fr-FR" sz="2400" dirty="0" smtClean="0">
                <a:solidFill>
                  <a:srgbClr val="000000"/>
                </a:solidFill>
                <a:latin typeface="Calibri" pitchFamily="34" charset="0"/>
              </a:rPr>
              <a:t> de Lazarus y Folkman </a:t>
            </a:r>
            <a:r>
              <a:rPr lang="en-US" altLang="fr-FR" sz="2400" dirty="0">
                <a:solidFill>
                  <a:srgbClr val="000000"/>
                </a:solidFill>
                <a:latin typeface="Calibri" pitchFamily="34" charset="0"/>
              </a:rPr>
              <a:t>(stress-coping)</a:t>
            </a:r>
          </a:p>
          <a:p>
            <a:pPr>
              <a:lnSpc>
                <a:spcPct val="100000"/>
              </a:lnSpc>
              <a:spcBef>
                <a:spcPts val="640"/>
              </a:spcBef>
              <a:spcAft>
                <a:spcPts val="1425"/>
              </a:spcAft>
              <a:buSzPct val="100000"/>
            </a:pPr>
            <a:r>
              <a:rPr lang="en-US" altLang="fr-FR" sz="2400" dirty="0" smtClean="0">
                <a:solidFill>
                  <a:srgbClr val="000000"/>
                </a:solidFill>
                <a:latin typeface="Calibri" pitchFamily="34" charset="0"/>
              </a:rPr>
              <a:t>La </a:t>
            </a:r>
            <a:r>
              <a:rPr lang="en-US" altLang="fr-FR" sz="2400" dirty="0" err="1" smtClean="0">
                <a:solidFill>
                  <a:srgbClr val="000000"/>
                </a:solidFill>
                <a:latin typeface="Calibri" pitchFamily="34" charset="0"/>
              </a:rPr>
              <a:t>escuela</a:t>
            </a:r>
            <a:r>
              <a:rPr lang="en-US" altLang="fr-FR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fr-FR" sz="2400" dirty="0" err="1" smtClean="0">
                <a:solidFill>
                  <a:srgbClr val="000000"/>
                </a:solidFill>
                <a:latin typeface="Calibri" pitchFamily="34" charset="0"/>
              </a:rPr>
              <a:t>es</a:t>
            </a:r>
            <a:r>
              <a:rPr lang="en-US" altLang="fr-FR" sz="2400" dirty="0" smtClean="0">
                <a:solidFill>
                  <a:srgbClr val="000000"/>
                </a:solidFill>
                <a:latin typeface="Calibri" pitchFamily="34" charset="0"/>
              </a:rPr>
              <a:t> la </a:t>
            </a:r>
            <a:r>
              <a:rPr lang="en-US" altLang="fr-FR" sz="2400" dirty="0" err="1" smtClean="0">
                <a:solidFill>
                  <a:srgbClr val="000000"/>
                </a:solidFill>
                <a:latin typeface="Calibri" pitchFamily="34" charset="0"/>
              </a:rPr>
              <a:t>fuente</a:t>
            </a:r>
            <a:r>
              <a:rPr lang="en-US" altLang="fr-FR" sz="2400" dirty="0" smtClean="0">
                <a:solidFill>
                  <a:srgbClr val="000000"/>
                </a:solidFill>
                <a:latin typeface="Calibri" pitchFamily="34" charset="0"/>
              </a:rPr>
              <a:t> # 1.  </a:t>
            </a:r>
            <a:endParaRPr lang="en-US" altLang="fr-FR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640"/>
              </a:spcBef>
              <a:spcAft>
                <a:spcPts val="1425"/>
              </a:spcAft>
              <a:buSzPct val="100000"/>
            </a:pPr>
            <a:r>
              <a:rPr lang="en-US" altLang="fr-FR" sz="2400" dirty="0" smtClean="0">
                <a:solidFill>
                  <a:srgbClr val="000000"/>
                </a:solidFill>
                <a:latin typeface="Calibri" pitchFamily="34" charset="0"/>
              </a:rPr>
              <a:t>La </a:t>
            </a:r>
            <a:r>
              <a:rPr lang="en-US" altLang="fr-FR" sz="2400" dirty="0" err="1" smtClean="0">
                <a:solidFill>
                  <a:srgbClr val="000000"/>
                </a:solidFill>
                <a:latin typeface="Calibri" pitchFamily="34" charset="0"/>
              </a:rPr>
              <a:t>personalidad</a:t>
            </a:r>
            <a:r>
              <a:rPr lang="en-US" altLang="fr-FR" sz="24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40"/>
              </a:spcBef>
              <a:spcAft>
                <a:spcPts val="1425"/>
              </a:spcAft>
              <a:buSzPct val="100000"/>
            </a:pPr>
            <a:r>
              <a:rPr lang="en-US" altLang="fr-FR" sz="2400" dirty="0" err="1" smtClean="0">
                <a:solidFill>
                  <a:srgbClr val="000000"/>
                </a:solidFill>
                <a:latin typeface="Calibri" pitchFamily="34" charset="0"/>
              </a:rPr>
              <a:t>Entorno</a:t>
            </a:r>
            <a:r>
              <a:rPr lang="en-US" altLang="fr-FR" sz="2400" dirty="0" smtClean="0">
                <a:solidFill>
                  <a:srgbClr val="000000"/>
                </a:solidFill>
                <a:latin typeface="Calibri" pitchFamily="34" charset="0"/>
              </a:rPr>
              <a:t> Socio-Cultural.</a:t>
            </a:r>
            <a:endParaRPr lang="en-US" altLang="fr-FR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640"/>
              </a:spcBef>
              <a:spcAft>
                <a:spcPts val="1425"/>
              </a:spcAft>
              <a:buSzPct val="100000"/>
            </a:pPr>
            <a:r>
              <a:rPr lang="en-US" altLang="fr-FR" sz="2400" dirty="0" err="1" smtClean="0">
                <a:solidFill>
                  <a:srgbClr val="000000"/>
                </a:solidFill>
                <a:latin typeface="Calibri" pitchFamily="34" charset="0"/>
              </a:rPr>
              <a:t>Familia</a:t>
            </a:r>
            <a:r>
              <a:rPr lang="en-US" altLang="fr-FR" sz="2400" dirty="0" smtClean="0">
                <a:solidFill>
                  <a:srgbClr val="000000"/>
                </a:solidFill>
                <a:latin typeface="Calibri" pitchFamily="34" charset="0"/>
              </a:rPr>
              <a:t> y amigos.</a:t>
            </a:r>
            <a:endParaRPr lang="en-US" altLang="fr-FR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640"/>
              </a:spcBef>
              <a:spcAft>
                <a:spcPts val="1425"/>
              </a:spcAft>
              <a:buSzPct val="100000"/>
            </a:pPr>
            <a:endParaRPr lang="en-US" altLang="fr-F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12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Discusi</a:t>
            </a:r>
            <a:r>
              <a:rPr lang="es-PA" alt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ó</a:t>
            </a: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n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580604"/>
              </p:ext>
            </p:extLst>
          </p:nvPr>
        </p:nvGraphicFramePr>
        <p:xfrm>
          <a:off x="1390650" y="1565275"/>
          <a:ext cx="93726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13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dirty="0" smtClean="0">
                <a:solidFill>
                  <a:srgbClr val="8BAA00"/>
                </a:solidFill>
                <a:latin typeface="Corbel"/>
              </a:rPr>
              <a:t>Una </a:t>
            </a:r>
            <a:r>
              <a:rPr lang="fr-FR" dirty="0" err="1" smtClean="0">
                <a:solidFill>
                  <a:srgbClr val="8BAA00"/>
                </a:solidFill>
                <a:latin typeface="Corbel"/>
              </a:rPr>
              <a:t>investigaci</a:t>
            </a:r>
            <a:r>
              <a:rPr lang="es-PA" altLang="fr-FR" dirty="0" err="1" smtClean="0">
                <a:solidFill>
                  <a:srgbClr val="8BAA00"/>
                </a:solidFill>
                <a:latin typeface="Corbel"/>
              </a:rPr>
              <a:t>ó</a:t>
            </a:r>
            <a:r>
              <a:rPr lang="fr-FR" dirty="0" err="1" smtClean="0">
                <a:solidFill>
                  <a:srgbClr val="8BAA00"/>
                </a:solidFill>
                <a:latin typeface="Corbel"/>
              </a:rPr>
              <a:t>n</a:t>
            </a:r>
            <a:r>
              <a:rPr lang="fr-FR" dirty="0" smtClean="0">
                <a:solidFill>
                  <a:srgbClr val="8BAA00"/>
                </a:solidFill>
                <a:latin typeface="Corbel"/>
              </a:rPr>
              <a:t> 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14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3" name="Espace réservé de contenu 2"/>
          <p:cNvSpPr txBox="1"/>
          <p:nvPr/>
        </p:nvSpPr>
        <p:spPr>
          <a:xfrm>
            <a:off x="1411200" y="1566000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185" indent="-210185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785" indent="-15557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910" indent="-15557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510" indent="-15557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4110" indent="-15557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710" indent="-15557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310" indent="-15557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910" indent="-15557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510" indent="-15557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sz="2400" dirty="0" smtClean="0"/>
              <a:t>La </a:t>
            </a:r>
            <a:r>
              <a:rPr lang="fr-FR" altLang="fr-FR" sz="2400" dirty="0" err="1" smtClean="0"/>
              <a:t>vitalidad</a:t>
            </a:r>
            <a:r>
              <a:rPr lang="fr-FR" altLang="fr-FR" sz="2400" dirty="0" smtClean="0"/>
              <a:t> socio-</a:t>
            </a:r>
            <a:r>
              <a:rPr lang="fr-FR" altLang="fr-FR" sz="2400" dirty="0" err="1" smtClean="0"/>
              <a:t>ling</a:t>
            </a:r>
            <a:r>
              <a:rPr lang="es-PA" altLang="fr-FR" sz="2400" dirty="0" err="1" smtClean="0"/>
              <a:t>üi</a:t>
            </a:r>
            <a:r>
              <a:rPr lang="fr-FR" altLang="fr-FR" sz="2400" dirty="0" err="1" smtClean="0"/>
              <a:t>stica</a:t>
            </a:r>
            <a:r>
              <a:rPr lang="fr-FR" altLang="fr-FR" sz="2400" dirty="0" smtClean="0"/>
              <a:t>, el </a:t>
            </a:r>
            <a:r>
              <a:rPr lang="fr-FR" altLang="fr-FR" sz="2400" dirty="0" err="1" smtClean="0"/>
              <a:t>estr</a:t>
            </a:r>
            <a:r>
              <a:rPr lang="es-PA" altLang="fr-FR" sz="2400" dirty="0" err="1" smtClean="0"/>
              <a:t>é</a:t>
            </a:r>
            <a:r>
              <a:rPr lang="fr-FR" altLang="fr-FR" sz="2400" dirty="0" err="1" smtClean="0"/>
              <a:t>s</a:t>
            </a:r>
            <a:r>
              <a:rPr lang="fr-FR" altLang="fr-FR" sz="2400" dirty="0" smtClean="0"/>
              <a:t> y las </a:t>
            </a:r>
            <a:r>
              <a:rPr lang="fr-FR" altLang="fr-FR" sz="2400" dirty="0" err="1" smtClean="0"/>
              <a:t>estrategias</a:t>
            </a:r>
            <a:r>
              <a:rPr lang="fr-FR" altLang="fr-FR" sz="2400" dirty="0" smtClean="0"/>
              <a:t> de </a:t>
            </a:r>
            <a:r>
              <a:rPr lang="fr-FR" altLang="fr-FR" sz="2400" dirty="0" err="1" smtClean="0"/>
              <a:t>adaptaci</a:t>
            </a:r>
            <a:r>
              <a:rPr lang="es-PA" altLang="fr-FR" sz="2400" dirty="0" err="1" smtClean="0"/>
              <a:t>ó</a:t>
            </a:r>
            <a:r>
              <a:rPr lang="fr-FR" altLang="fr-FR" sz="2400" dirty="0" err="1" smtClean="0"/>
              <a:t>n</a:t>
            </a:r>
            <a:r>
              <a:rPr lang="fr-FR" altLang="fr-FR" sz="2400" dirty="0" smtClean="0"/>
              <a:t> en los Adolescentes-</a:t>
            </a:r>
            <a:r>
              <a:rPr lang="fr-FR" altLang="fr-FR" sz="2400" dirty="0" err="1" smtClean="0"/>
              <a:t>Francoparlantes</a:t>
            </a:r>
            <a:endParaRPr lang="fr-FR" alt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03" y="2879574"/>
            <a:ext cx="1863252" cy="219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159" y="0"/>
            <a:ext cx="9371949" cy="851362"/>
          </a:xfrm>
        </p:spPr>
        <p:txBody>
          <a:bodyPr/>
          <a:lstStyle/>
          <a:p>
            <a:r>
              <a:rPr lang="en-US" dirty="0" err="1" smtClean="0"/>
              <a:t>M</a:t>
            </a:r>
            <a:r>
              <a:rPr lang="es-PA" altLang="en-US" dirty="0" err="1" smtClean="0"/>
              <a:t>é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161" y="770465"/>
            <a:ext cx="9371948" cy="573338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err="1" smtClean="0"/>
              <a:t>Cuestionario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233 </a:t>
            </a:r>
            <a:r>
              <a:rPr lang="en-US" dirty="0" err="1" smtClean="0"/>
              <a:t>adolescentes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Escuelas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s-PA" altLang="en-US" dirty="0" err="1" smtClean="0"/>
              <a:t>ú</a:t>
            </a:r>
            <a:r>
              <a:rPr lang="en-US" dirty="0" err="1" smtClean="0"/>
              <a:t>blicas</a:t>
            </a:r>
            <a:r>
              <a:rPr lang="en-US" dirty="0" smtClean="0"/>
              <a:t> de Ottawa 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Sexo</a:t>
            </a:r>
            <a:r>
              <a:rPr lang="en-US" dirty="0" smtClean="0"/>
              <a:t> : 59% </a:t>
            </a:r>
            <a:r>
              <a:rPr lang="en-US" dirty="0" err="1" smtClean="0"/>
              <a:t>chicas</a:t>
            </a:r>
            <a:r>
              <a:rPr lang="en-US" dirty="0" smtClean="0"/>
              <a:t>/ 39.9% </a:t>
            </a:r>
            <a:r>
              <a:rPr lang="en-US" dirty="0" err="1" smtClean="0"/>
              <a:t>chicos</a:t>
            </a:r>
            <a:r>
              <a:rPr lang="en-US" dirty="0" smtClean="0"/>
              <a:t>/1.1% </a:t>
            </a:r>
            <a:r>
              <a:rPr lang="en-US" dirty="0" err="1" smtClean="0"/>
              <a:t>otro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16.7 </a:t>
            </a:r>
            <a:r>
              <a:rPr lang="en-US" dirty="0" err="1" smtClean="0"/>
              <a:t>a</a:t>
            </a:r>
            <a:r>
              <a:rPr lang="es-PA" altLang="en-US" dirty="0" err="1" smtClean="0"/>
              <a:t>ñ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Lengua</a:t>
            </a:r>
            <a:r>
              <a:rPr lang="en-US" dirty="0" smtClean="0"/>
              <a:t> : 54.5% </a:t>
            </a:r>
            <a:r>
              <a:rPr lang="en-US" dirty="0" err="1" smtClean="0"/>
              <a:t>frances</a:t>
            </a:r>
            <a:r>
              <a:rPr lang="en-US" dirty="0" smtClean="0"/>
              <a:t>, 31% ingles, 14.6% </a:t>
            </a:r>
            <a:r>
              <a:rPr lang="en-US" dirty="0" err="1" smtClean="0"/>
              <a:t>otro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Origen </a:t>
            </a:r>
            <a:r>
              <a:rPr lang="en-US" dirty="0" err="1" smtClean="0"/>
              <a:t>etnia</a:t>
            </a:r>
            <a:r>
              <a:rPr lang="en-US" dirty="0" smtClean="0"/>
              <a:t>: Anglo-</a:t>
            </a:r>
            <a:r>
              <a:rPr lang="en-US" dirty="0" err="1" smtClean="0"/>
              <a:t>sajona</a:t>
            </a:r>
            <a:r>
              <a:rPr lang="en-US" dirty="0" smtClean="0"/>
              <a:t> 64.5%, Africana 14.9%, </a:t>
            </a:r>
            <a:r>
              <a:rPr lang="en-US" dirty="0" err="1" smtClean="0"/>
              <a:t>Asiatica</a:t>
            </a:r>
            <a:r>
              <a:rPr lang="en-US" dirty="0" smtClean="0"/>
              <a:t> 1.3%, Latina 2.1%, </a:t>
            </a:r>
            <a:r>
              <a:rPr lang="en-US" dirty="0" err="1" smtClean="0"/>
              <a:t>Arabe</a:t>
            </a:r>
            <a:r>
              <a:rPr lang="en-US" dirty="0" smtClean="0"/>
              <a:t> 5.4, </a:t>
            </a:r>
            <a:r>
              <a:rPr lang="en-US" dirty="0" err="1" smtClean="0"/>
              <a:t>otra</a:t>
            </a:r>
            <a:r>
              <a:rPr lang="en-US" dirty="0" smtClean="0"/>
              <a:t> 11.2%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An</a:t>
            </a:r>
            <a:r>
              <a:rPr lang="es-PA" altLang="en-US" dirty="0" smtClean="0"/>
              <a:t>á</a:t>
            </a:r>
            <a:r>
              <a:rPr lang="en-US" dirty="0" smtClean="0"/>
              <a:t>l</a:t>
            </a:r>
            <a:r>
              <a:rPr lang="es-PA" altLang="en-US" dirty="0" smtClean="0"/>
              <a:t>i</a:t>
            </a:r>
            <a:r>
              <a:rPr lang="en-US" dirty="0" smtClean="0"/>
              <a:t>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Vitalidad</a:t>
            </a:r>
            <a:r>
              <a:rPr lang="en-US" dirty="0" smtClean="0"/>
              <a:t> socio-</a:t>
            </a:r>
            <a:r>
              <a:rPr lang="en-US" dirty="0" err="1" smtClean="0"/>
              <a:t>ling</a:t>
            </a:r>
            <a:r>
              <a:rPr lang="es-PA" altLang="en-US" dirty="0" err="1" smtClean="0"/>
              <a:t>ü</a:t>
            </a:r>
            <a:r>
              <a:rPr lang="en-US" dirty="0" err="1" smtClean="0"/>
              <a:t>istica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Estr</a:t>
            </a:r>
            <a:r>
              <a:rPr lang="es-PA" altLang="en-US" dirty="0" err="1" smtClean="0"/>
              <a:t>é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cotidiano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Percepci</a:t>
            </a:r>
            <a:r>
              <a:rPr lang="es-PA" altLang="en-US" dirty="0" err="1" smtClean="0"/>
              <a:t>ó</a:t>
            </a:r>
            <a:r>
              <a:rPr lang="en-US" dirty="0" err="1" smtClean="0"/>
              <a:t>n</a:t>
            </a:r>
            <a:r>
              <a:rPr lang="en-US" dirty="0" smtClean="0"/>
              <a:t> del </a:t>
            </a:r>
            <a:r>
              <a:rPr lang="en-US" dirty="0" err="1" smtClean="0"/>
              <a:t>estr</a:t>
            </a:r>
            <a:r>
              <a:rPr lang="es-PA" altLang="en-US" dirty="0" err="1" smtClean="0"/>
              <a:t>é</a:t>
            </a:r>
            <a:r>
              <a:rPr lang="en-US" dirty="0" err="1" smtClean="0"/>
              <a:t>s</a:t>
            </a:r>
            <a:r>
              <a:rPr lang="en-US" dirty="0" smtClean="0"/>
              <a:t> (</a:t>
            </a:r>
            <a:r>
              <a:rPr lang="en-US" dirty="0" err="1" smtClean="0"/>
              <a:t>mensual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Estrategias</a:t>
            </a:r>
            <a:r>
              <a:rPr lang="en-US" dirty="0" smtClean="0"/>
              <a:t> de </a:t>
            </a:r>
            <a:r>
              <a:rPr lang="en-US" dirty="0" err="1" smtClean="0"/>
              <a:t>adaptaci</a:t>
            </a:r>
            <a:r>
              <a:rPr lang="es-PA" altLang="en-US" dirty="0" err="1" smtClean="0"/>
              <a:t>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16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Sociolinguistic</a:t>
            </a:r>
            <a:r>
              <a:rPr lang="fr-FR" dirty="0" smtClean="0"/>
              <a:t> </a:t>
            </a:r>
            <a:r>
              <a:rPr lang="fr-FR" dirty="0" err="1" smtClean="0"/>
              <a:t>Vitality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Factor #1: </a:t>
            </a:r>
            <a:r>
              <a:rPr lang="fr-FR" dirty="0" err="1" smtClean="0"/>
              <a:t>hablar</a:t>
            </a:r>
            <a:r>
              <a:rPr lang="fr-FR" dirty="0" smtClean="0"/>
              <a:t> </a:t>
            </a:r>
            <a:r>
              <a:rPr lang="fr-FR" dirty="0" err="1" smtClean="0"/>
              <a:t>franc</a:t>
            </a:r>
            <a:r>
              <a:rPr lang="es-PA" altLang="fr-FR" dirty="0" err="1" smtClean="0"/>
              <a:t>é</a:t>
            </a:r>
            <a:r>
              <a:rPr lang="fr-FR" dirty="0" err="1" smtClean="0"/>
              <a:t>s</a:t>
            </a:r>
            <a:endParaRPr lang="fr-FR" dirty="0" smtClean="0"/>
          </a:p>
          <a:p>
            <a:r>
              <a:rPr lang="fr-FR" dirty="0" smtClean="0"/>
              <a:t>Factor #2: </a:t>
            </a:r>
            <a:r>
              <a:rPr lang="fr-FR" dirty="0" err="1" smtClean="0"/>
              <a:t>perseguir</a:t>
            </a:r>
            <a:r>
              <a:rPr lang="fr-FR" dirty="0" smtClean="0"/>
              <a:t> en </a:t>
            </a:r>
            <a:r>
              <a:rPr lang="fr-FR" dirty="0" err="1" smtClean="0"/>
              <a:t>franc</a:t>
            </a:r>
            <a:r>
              <a:rPr lang="es-PA" altLang="fr-FR" dirty="0" err="1" smtClean="0"/>
              <a:t>é</a:t>
            </a:r>
            <a:r>
              <a:rPr lang="fr-FR" dirty="0" err="1" smtClean="0"/>
              <a:t>s</a:t>
            </a:r>
            <a:endParaRPr lang="fr-FR" dirty="0" smtClean="0"/>
          </a:p>
          <a:p>
            <a:r>
              <a:rPr lang="fr-FR" dirty="0" smtClean="0"/>
              <a:t>Factor #3: </a:t>
            </a:r>
            <a:r>
              <a:rPr lang="fr-FR" dirty="0" err="1" smtClean="0"/>
              <a:t>conectar</a:t>
            </a:r>
            <a:r>
              <a:rPr lang="fr-FR" dirty="0" smtClean="0"/>
              <a:t> con las </a:t>
            </a:r>
            <a:r>
              <a:rPr lang="fr-FR" dirty="0" err="1" smtClean="0"/>
              <a:t>medias</a:t>
            </a:r>
            <a:r>
              <a:rPr lang="fr-FR" dirty="0" smtClean="0"/>
              <a:t> sociales en </a:t>
            </a:r>
            <a:r>
              <a:rPr lang="fr-FR" dirty="0" err="1" smtClean="0"/>
              <a:t>franc</a:t>
            </a:r>
            <a:r>
              <a:rPr lang="es-PA" altLang="fr-FR" dirty="0" err="1" smtClean="0"/>
              <a:t>é</a:t>
            </a:r>
            <a:r>
              <a:rPr lang="fr-FR" dirty="0" err="1" smtClean="0"/>
              <a:t>s</a:t>
            </a:r>
            <a:r>
              <a:rPr lang="fr-FR" dirty="0" smtClean="0"/>
              <a:t> </a:t>
            </a:r>
          </a:p>
          <a:p>
            <a:r>
              <a:rPr lang="fr-FR" dirty="0" smtClean="0"/>
              <a:t>Factor #4: </a:t>
            </a:r>
            <a:r>
              <a:rPr lang="fr-FR" dirty="0" err="1" smtClean="0"/>
              <a:t>pertenecer</a:t>
            </a:r>
            <a:r>
              <a:rPr lang="fr-FR" dirty="0" smtClean="0"/>
              <a:t> a la </a:t>
            </a:r>
            <a:r>
              <a:rPr lang="fr-FR" dirty="0" err="1" smtClean="0"/>
              <a:t>comunidad</a:t>
            </a:r>
            <a:r>
              <a:rPr lang="fr-FR" dirty="0" smtClean="0"/>
              <a:t> </a:t>
            </a:r>
            <a:r>
              <a:rPr lang="fr-FR" dirty="0" err="1" smtClean="0"/>
              <a:t>francophona</a:t>
            </a:r>
            <a:r>
              <a:rPr lang="fr-FR" dirty="0" smtClean="0"/>
              <a:t> </a:t>
            </a:r>
          </a:p>
          <a:p>
            <a:r>
              <a:rPr lang="fr-FR" dirty="0" smtClean="0"/>
              <a:t>Factor#5: </a:t>
            </a:r>
            <a:r>
              <a:rPr lang="fr-FR" dirty="0" err="1" smtClean="0"/>
              <a:t>identificar</a:t>
            </a:r>
            <a:r>
              <a:rPr lang="fr-FR" dirty="0" smtClean="0"/>
              <a:t> con la </a:t>
            </a:r>
            <a:r>
              <a:rPr lang="fr-FR" dirty="0" err="1" smtClean="0"/>
              <a:t>familia</a:t>
            </a:r>
            <a:r>
              <a:rPr lang="fr-FR" dirty="0" smtClean="0"/>
              <a:t> </a:t>
            </a:r>
            <a:r>
              <a:rPr lang="fr-FR" dirty="0" err="1" smtClean="0"/>
              <a:t>francophona</a:t>
            </a:r>
            <a:r>
              <a:rPr lang="fr-FR" dirty="0" smtClean="0"/>
              <a:t> </a:t>
            </a:r>
          </a:p>
          <a:p>
            <a:r>
              <a:rPr lang="fr-FR" dirty="0" smtClean="0"/>
              <a:t>Factor#6: </a:t>
            </a:r>
            <a:r>
              <a:rPr lang="fr-FR" dirty="0" err="1" smtClean="0"/>
              <a:t>hacer</a:t>
            </a:r>
            <a:r>
              <a:rPr lang="fr-FR" dirty="0" smtClean="0"/>
              <a:t> </a:t>
            </a:r>
            <a:r>
              <a:rPr lang="fr-FR" dirty="0" err="1" smtClean="0"/>
              <a:t>negoci</a:t>
            </a:r>
            <a:r>
              <a:rPr lang="es-PA" altLang="fr-FR" dirty="0" err="1" smtClean="0"/>
              <a:t>o</a:t>
            </a:r>
            <a:r>
              <a:rPr lang="fr-FR" dirty="0" err="1" smtClean="0"/>
              <a:t>s</a:t>
            </a:r>
            <a:r>
              <a:rPr lang="fr-FR" dirty="0" smtClean="0"/>
              <a:t> en </a:t>
            </a:r>
            <a:r>
              <a:rPr lang="fr-FR" dirty="0" err="1" smtClean="0"/>
              <a:t>franc</a:t>
            </a:r>
            <a:r>
              <a:rPr lang="es-PA" altLang="fr-FR" dirty="0" err="1" smtClean="0"/>
              <a:t>é</a:t>
            </a:r>
            <a:r>
              <a:rPr lang="fr-FR" dirty="0" err="1" smtClean="0"/>
              <a:t>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17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54941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Vitalidad</a:t>
            </a:r>
            <a:r>
              <a:rPr lang="en-US" dirty="0" smtClean="0"/>
              <a:t> socio-ling</a:t>
            </a:r>
            <a:r>
              <a:rPr lang="es-PA" altLang="en-US" dirty="0" smtClean="0"/>
              <a:t>ü</a:t>
            </a:r>
            <a:r>
              <a:rPr lang="en-US" altLang="en-US" dirty="0" err="1"/>
              <a:t>í</a:t>
            </a:r>
            <a:r>
              <a:rPr lang="en-US" dirty="0" err="1" smtClean="0"/>
              <a:t>stica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168401" y="1459653"/>
          <a:ext cx="6565900" cy="358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5799"/>
                <a:gridCol w="635000"/>
                <a:gridCol w="673100"/>
                <a:gridCol w="812800"/>
                <a:gridCol w="952500"/>
                <a:gridCol w="736600"/>
                <a:gridCol w="800101"/>
              </a:tblGrid>
              <a:tr h="604511">
                <a:tc gridSpan="7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Factor Correlation Matrix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87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Factor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1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2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3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4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5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6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</a:tr>
              <a:tr h="36323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Hablar</a:t>
                      </a: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frances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1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.174**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.</a:t>
                      </a:r>
                      <a:r>
                        <a:rPr lang="en-CA" sz="1200" dirty="0" smtClean="0">
                          <a:effectLst/>
                        </a:rPr>
                        <a:t>397**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.156**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.595**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.291**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  <a:tr h="5518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Perseguir</a:t>
                      </a: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frances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Calibri" pitchFamily="34" charset="0"/>
                          <a:cs typeface="Times New Roman" charset="0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.</a:t>
                      </a:r>
                      <a:r>
                        <a:rPr lang="en-CA" sz="1200" dirty="0" smtClean="0">
                          <a:effectLst/>
                        </a:rPr>
                        <a:t>357**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.</a:t>
                      </a:r>
                      <a:r>
                        <a:rPr lang="en-CA" sz="1200" dirty="0" smtClean="0">
                          <a:effectLst/>
                        </a:rPr>
                        <a:t>094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.466**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.304**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  <a:tr h="4455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Conectar</a:t>
                      </a: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con la media social</a:t>
                      </a:r>
                      <a:r>
                        <a:rPr lang="en-CA" sz="1200" b="1" u="sng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1" u="sng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CA" sz="1200" b="1" u="sng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1" u="sng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frances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    .047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.436**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.412**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  <a:tr h="4455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Pertenecer</a:t>
                      </a:r>
                      <a:r>
                        <a:rPr lang="en-CA" sz="1200" b="1" u="sng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 la </a:t>
                      </a:r>
                      <a:r>
                        <a:rPr lang="en-CA" sz="1200" b="1" u="sng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comunidad</a:t>
                      </a:r>
                      <a:r>
                        <a:rPr lang="en-CA" sz="1200" b="1" u="sng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1" u="sng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francophona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Calibri" pitchFamily="34" charset="0"/>
                          <a:cs typeface="Times New Roman" charset="0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.168**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.052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  <a:tr h="4455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Identifcarse</a:t>
                      </a: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con la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familia</a:t>
                      </a: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francophona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Calibri" pitchFamily="34" charset="0"/>
                          <a:cs typeface="Times New Roman" charset="0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Calibri" pitchFamily="34" charset="0"/>
                          <a:cs typeface="Times New Roman" charset="0"/>
                        </a:rPr>
                        <a:t>.319**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Hacer</a:t>
                      </a: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negocios</a:t>
                      </a: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CA" sz="12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1" u="sng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frances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Calibri" pitchFamily="34" charset="0"/>
                          <a:cs typeface="Times New Roman" charset="0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  <a:tr h="220879">
                <a:tc gridSpan="7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18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Estr</a:t>
            </a:r>
            <a:r>
              <a:rPr lang="es-PA" altLang="fr-FR" dirty="0" err="1" smtClean="0"/>
              <a:t>é</a:t>
            </a:r>
            <a:r>
              <a:rPr lang="fr-FR" dirty="0" err="1" smtClean="0"/>
              <a:t>s</a:t>
            </a:r>
            <a:r>
              <a:rPr lang="fr-FR" dirty="0" smtClean="0"/>
              <a:t> </a:t>
            </a:r>
            <a:r>
              <a:rPr lang="fr-FR" dirty="0" err="1" smtClean="0"/>
              <a:t>cotidiano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 smtClean="0"/>
              <a:t>Factor #1: </a:t>
            </a:r>
            <a:r>
              <a:rPr lang="fr-FR" dirty="0" err="1" smtClean="0"/>
              <a:t>Inconvenientes</a:t>
            </a:r>
            <a:r>
              <a:rPr lang="fr-FR" dirty="0" smtClean="0"/>
              <a:t> (</a:t>
            </a:r>
            <a:r>
              <a:rPr lang="fr-FR" dirty="0" err="1" smtClean="0"/>
              <a:t>tr</a:t>
            </a:r>
            <a:r>
              <a:rPr lang="es-PA" altLang="fr-FR" dirty="0" err="1" smtClean="0"/>
              <a:t>á</a:t>
            </a:r>
            <a:r>
              <a:rPr lang="fr-FR" dirty="0" err="1" smtClean="0"/>
              <a:t>fico</a:t>
            </a:r>
            <a:r>
              <a:rPr lang="fr-FR" dirty="0" smtClean="0"/>
              <a:t>, shopping, </a:t>
            </a:r>
            <a:r>
              <a:rPr lang="fr-FR" dirty="0" err="1" smtClean="0"/>
              <a:t>descanso</a:t>
            </a:r>
            <a:r>
              <a:rPr lang="fr-FR" dirty="0" smtClean="0"/>
              <a:t>, gente de </a:t>
            </a:r>
            <a:r>
              <a:rPr lang="fr-FR" dirty="0" err="1" smtClean="0"/>
              <a:t>autoridad</a:t>
            </a:r>
            <a:r>
              <a:rPr lang="fr-FR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 smtClean="0"/>
              <a:t>Factor#2:  </a:t>
            </a:r>
            <a:r>
              <a:rPr lang="fr-FR" dirty="0" err="1" smtClean="0"/>
              <a:t>Deberes</a:t>
            </a:r>
            <a:r>
              <a:rPr lang="fr-FR" dirty="0" smtClean="0"/>
              <a:t> y </a:t>
            </a:r>
            <a:r>
              <a:rPr lang="fr-FR" dirty="0" err="1" smtClean="0"/>
              <a:t>prestaci</a:t>
            </a:r>
            <a:r>
              <a:rPr lang="es-PA" altLang="fr-FR" dirty="0" err="1" smtClean="0"/>
              <a:t>ó</a:t>
            </a:r>
            <a:r>
              <a:rPr lang="fr-FR" dirty="0" err="1" smtClean="0"/>
              <a:t>n</a:t>
            </a:r>
            <a:r>
              <a:rPr lang="fr-FR" dirty="0" smtClean="0"/>
              <a:t> (</a:t>
            </a:r>
            <a:r>
              <a:rPr lang="fr-FR" dirty="0" err="1" smtClean="0"/>
              <a:t>evaluaciones</a:t>
            </a:r>
            <a:r>
              <a:rPr lang="fr-FR" dirty="0" smtClean="0"/>
              <a:t>, </a:t>
            </a:r>
            <a:r>
              <a:rPr lang="fr-FR" dirty="0" err="1" smtClean="0"/>
              <a:t>fechas</a:t>
            </a:r>
            <a:r>
              <a:rPr lang="fr-FR" dirty="0" smtClean="0"/>
              <a:t> l</a:t>
            </a:r>
            <a:r>
              <a:rPr lang="es-PA" altLang="fr-FR" dirty="0" smtClean="0"/>
              <a:t>í</a:t>
            </a:r>
            <a:r>
              <a:rPr lang="fr-FR" dirty="0" smtClean="0"/>
              <a:t>mites)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 smtClean="0"/>
              <a:t>Factor#3: Gente y auto-estima (</a:t>
            </a:r>
            <a:r>
              <a:rPr lang="fr-FR" dirty="0" err="1" smtClean="0"/>
              <a:t>argumentos</a:t>
            </a:r>
            <a:r>
              <a:rPr lang="fr-FR" dirty="0" smtClean="0"/>
              <a:t>, la </a:t>
            </a:r>
            <a:r>
              <a:rPr lang="fr-FR" dirty="0" err="1" smtClean="0"/>
              <a:t>imagen</a:t>
            </a:r>
            <a:r>
              <a:rPr lang="fr-FR" dirty="0" smtClean="0"/>
              <a:t> </a:t>
            </a:r>
            <a:r>
              <a:rPr lang="fr-FR" dirty="0" err="1" smtClean="0"/>
              <a:t>personal</a:t>
            </a:r>
            <a:r>
              <a:rPr lang="fr-FR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 smtClean="0"/>
              <a:t>Factor#4: </a:t>
            </a:r>
            <a:r>
              <a:rPr lang="fr-FR" dirty="0" err="1" smtClean="0"/>
              <a:t>Socializaci</a:t>
            </a:r>
            <a:r>
              <a:rPr lang="es-PA" altLang="fr-FR" dirty="0" err="1" smtClean="0"/>
              <a:t>ó</a:t>
            </a:r>
            <a:r>
              <a:rPr lang="fr-FR" dirty="0" err="1" smtClean="0"/>
              <a:t>n</a:t>
            </a:r>
            <a:r>
              <a:rPr lang="fr-FR" dirty="0" smtClean="0"/>
              <a:t> y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f</a:t>
            </a:r>
            <a:r>
              <a:rPr lang="es-PA" altLang="fr-FR" dirty="0" err="1" smtClean="0"/>
              <a:t>í</a:t>
            </a:r>
            <a:r>
              <a:rPr lang="fr-FR" dirty="0" err="1" smtClean="0"/>
              <a:t>sico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19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Metas</a:t>
            </a:r>
            <a:r>
              <a:rPr lang="fr-FR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 de la </a:t>
            </a: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presentaci</a:t>
            </a:r>
            <a:r>
              <a:rPr lang="es-PA" alt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ó</a:t>
            </a: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n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Espace réservé de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4D3E2F"/>
              </a:buClr>
              <a:buNone/>
            </a:pPr>
            <a:endParaRPr lang="fr-CA" dirty="0">
              <a:solidFill>
                <a:srgbClr val="4D3E2F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2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52780018"/>
              </p:ext>
            </p:extLst>
          </p:nvPr>
        </p:nvGraphicFramePr>
        <p:xfrm>
          <a:off x="2230755" y="2249170"/>
          <a:ext cx="8128000" cy="390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40971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El </a:t>
            </a:r>
            <a:r>
              <a:rPr lang="fr-FR" dirty="0" err="1" smtClean="0"/>
              <a:t>estr</a:t>
            </a:r>
            <a:r>
              <a:rPr lang="es-PA" altLang="fr-FR" dirty="0" err="1" smtClean="0"/>
              <a:t>é</a:t>
            </a:r>
            <a:r>
              <a:rPr lang="fr-FR" dirty="0" err="1" smtClean="0"/>
              <a:t>s</a:t>
            </a:r>
            <a:r>
              <a:rPr lang="fr-FR" dirty="0" smtClean="0"/>
              <a:t> </a:t>
            </a:r>
            <a:r>
              <a:rPr lang="fr-FR" dirty="0" err="1" smtClean="0"/>
              <a:t>cotidiano</a:t>
            </a:r>
            <a:r>
              <a:rPr lang="fr-FR" dirty="0" smtClean="0"/>
              <a:t>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37715" y="990601"/>
          <a:ext cx="6769685" cy="2408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8635"/>
                <a:gridCol w="906210"/>
                <a:gridCol w="1128139"/>
                <a:gridCol w="1257598"/>
                <a:gridCol w="1239103"/>
              </a:tblGrid>
              <a:tr h="29587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Factor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1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2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3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4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</a:tr>
              <a:tr h="41985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sng" dirty="0" smtClean="0">
                          <a:effectLst/>
                        </a:rPr>
                        <a:t>1. </a:t>
                      </a:r>
                      <a:r>
                        <a:rPr lang="fr-FR" sz="1200" dirty="0" err="1" smtClean="0"/>
                        <a:t>Inconvenientes</a:t>
                      </a:r>
                      <a:r>
                        <a:rPr lang="fr-FR" sz="1200" dirty="0" smtClean="0"/>
                        <a:t> 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.505**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.703**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.740**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  <a:tr h="4653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sng" dirty="0" smtClean="0">
                          <a:effectLst/>
                        </a:rPr>
                        <a:t>2.</a:t>
                      </a:r>
                      <a:r>
                        <a:rPr lang="fr-FR" sz="1200" b="1" u="sng" dirty="0" smtClean="0"/>
                        <a:t> </a:t>
                      </a:r>
                      <a:r>
                        <a:rPr lang="fr-FR" sz="1200" dirty="0" err="1" smtClean="0"/>
                        <a:t>Deberes</a:t>
                      </a:r>
                      <a:r>
                        <a:rPr lang="fr-FR" sz="1200" dirty="0" smtClean="0"/>
                        <a:t> y </a:t>
                      </a:r>
                      <a:r>
                        <a:rPr lang="fr-FR" sz="1200" dirty="0" err="1" smtClean="0"/>
                        <a:t>prestacion</a:t>
                      </a:r>
                      <a:r>
                        <a:rPr lang="fr-FR" sz="1200" dirty="0" smtClean="0"/>
                        <a:t> 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Calibri" pitchFamily="34" charset="0"/>
                          <a:cs typeface="Times New Roman" charset="0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.</a:t>
                      </a:r>
                      <a:r>
                        <a:rPr lang="en-CA" sz="1200" dirty="0" smtClean="0">
                          <a:effectLst/>
                        </a:rPr>
                        <a:t>610**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.636**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sng" dirty="0" smtClean="0">
                          <a:effectLst/>
                        </a:rPr>
                        <a:t>3.</a:t>
                      </a:r>
                      <a:r>
                        <a:rPr lang="fr-FR" sz="1200" b="1" u="sng" dirty="0" smtClean="0"/>
                        <a:t> </a:t>
                      </a:r>
                      <a:r>
                        <a:rPr lang="fr-FR" sz="1200" dirty="0" smtClean="0"/>
                        <a:t>Gente y auto-estima 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Calibri" pitchFamily="34" charset="0"/>
                          <a:cs typeface="Times New Roman" charset="0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.796**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  <a:tr h="82079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sng" dirty="0" smtClean="0">
                          <a:effectLst/>
                        </a:rPr>
                        <a:t>4.</a:t>
                      </a:r>
                      <a:r>
                        <a:rPr lang="fr-FR" sz="1200" b="1" u="sng" dirty="0" smtClean="0"/>
                        <a:t> </a:t>
                      </a:r>
                      <a:r>
                        <a:rPr lang="fr-FR" sz="1200" dirty="0" err="1" smtClean="0"/>
                        <a:t>Socializacion</a:t>
                      </a:r>
                      <a:r>
                        <a:rPr lang="fr-FR" sz="1200" dirty="0" smtClean="0"/>
                        <a:t> y </a:t>
                      </a:r>
                      <a:r>
                        <a:rPr lang="fr-FR" sz="1200" dirty="0" err="1" smtClean="0"/>
                        <a:t>dolor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fisico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20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Estr</a:t>
            </a:r>
            <a:r>
              <a:rPr lang="es-PA" altLang="fr-FR" dirty="0" err="1" smtClean="0"/>
              <a:t>é</a:t>
            </a:r>
            <a:r>
              <a:rPr lang="fr-FR" dirty="0" err="1" smtClean="0"/>
              <a:t>s</a:t>
            </a:r>
            <a:r>
              <a:rPr lang="fr-FR" dirty="0" smtClean="0"/>
              <a:t> mensu</a:t>
            </a:r>
            <a:r>
              <a:rPr lang="es-PA" altLang="fr-FR" dirty="0" smtClean="0"/>
              <a:t>a</a:t>
            </a:r>
            <a:r>
              <a:rPr lang="fr-FR" dirty="0" smtClean="0"/>
              <a:t>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 smtClean="0"/>
              <a:t>Factor #1: Control de los </a:t>
            </a:r>
            <a:r>
              <a:rPr lang="fr-FR" dirty="0" err="1" smtClean="0"/>
              <a:t>eventos</a:t>
            </a:r>
            <a:r>
              <a:rPr lang="fr-FR" dirty="0" smtClean="0"/>
              <a:t> de la vida y las circ</a:t>
            </a:r>
            <a:r>
              <a:rPr lang="es-PA" altLang="fr-FR" dirty="0" smtClean="0"/>
              <a:t>u</a:t>
            </a:r>
            <a:r>
              <a:rPr lang="fr-FR" dirty="0" smtClean="0"/>
              <a:t>nstancias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 smtClean="0"/>
              <a:t>Factor#2: Auto-control y </a:t>
            </a:r>
            <a:r>
              <a:rPr lang="fr-FR" dirty="0" err="1" smtClean="0"/>
              <a:t>confianza</a:t>
            </a:r>
            <a:r>
              <a:rPr lang="fr-FR" dirty="0" smtClean="0"/>
              <a:t> en s</a:t>
            </a:r>
            <a:r>
              <a:rPr lang="es-PA" altLang="fr-FR" dirty="0" smtClean="0"/>
              <a:t>í </a:t>
            </a:r>
            <a:r>
              <a:rPr lang="fr-FR" dirty="0" err="1" smtClean="0"/>
              <a:t>mismo</a:t>
            </a: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1" dirty="0" smtClean="0"/>
              <a:t>1+ 2  = .30**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21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Las </a:t>
            </a:r>
            <a:r>
              <a:rPr lang="fr-FR" dirty="0" err="1" smtClean="0"/>
              <a:t>estrategias</a:t>
            </a:r>
            <a:r>
              <a:rPr lang="fr-FR" dirty="0" smtClean="0"/>
              <a:t> de </a:t>
            </a:r>
            <a:r>
              <a:rPr lang="fr-FR" dirty="0" err="1" smtClean="0"/>
              <a:t>adaptaci</a:t>
            </a:r>
            <a:r>
              <a:rPr lang="es-PA" altLang="fr-FR" dirty="0" err="1" smtClean="0"/>
              <a:t>ó</a:t>
            </a:r>
            <a:r>
              <a:rPr lang="fr-FR" dirty="0" err="1" smtClean="0"/>
              <a:t>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 smtClean="0"/>
              <a:t>Factor #1: </a:t>
            </a:r>
            <a:r>
              <a:rPr lang="fr-FR" dirty="0" err="1" smtClean="0"/>
              <a:t>apoyo</a:t>
            </a:r>
            <a:r>
              <a:rPr lang="fr-FR" dirty="0" smtClean="0"/>
              <a:t> social y </a:t>
            </a:r>
            <a:r>
              <a:rPr lang="fr-FR" dirty="0" err="1" smtClean="0"/>
              <a:t>emocional</a:t>
            </a: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 smtClean="0"/>
              <a:t>Factor#2: la religi</a:t>
            </a:r>
            <a:r>
              <a:rPr lang="es-PA" altLang="fr-FR" dirty="0" smtClean="0"/>
              <a:t>ó</a:t>
            </a:r>
            <a:r>
              <a:rPr lang="fr-FR" dirty="0" smtClean="0"/>
              <a:t>n (</a:t>
            </a:r>
            <a:r>
              <a:rPr lang="fr-FR" dirty="0" err="1" smtClean="0"/>
              <a:t>rezgar</a:t>
            </a:r>
            <a:r>
              <a:rPr lang="fr-FR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 smtClean="0"/>
              <a:t>Factor#3: la </a:t>
            </a:r>
            <a:r>
              <a:rPr lang="fr-FR" dirty="0" err="1" smtClean="0"/>
              <a:t>planificaci</a:t>
            </a:r>
            <a:r>
              <a:rPr lang="es-PA" altLang="fr-FR" dirty="0" err="1" smtClean="0"/>
              <a:t>ó</a:t>
            </a:r>
            <a:r>
              <a:rPr lang="fr-FR" dirty="0" err="1" smtClean="0"/>
              <a:t>n</a:t>
            </a: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 smtClean="0"/>
              <a:t>Factor#4: el </a:t>
            </a:r>
            <a:r>
              <a:rPr lang="fr-FR" dirty="0" err="1" smtClean="0"/>
              <a:t>humor</a:t>
            </a: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 smtClean="0"/>
              <a:t>Factor #5: la </a:t>
            </a:r>
            <a:r>
              <a:rPr lang="fr-FR" dirty="0" err="1" smtClean="0"/>
              <a:t>concentraci</a:t>
            </a:r>
            <a:r>
              <a:rPr lang="es-PA" altLang="fr-FR" dirty="0" err="1" smtClean="0"/>
              <a:t>ó</a:t>
            </a:r>
            <a:r>
              <a:rPr lang="fr-FR" dirty="0" err="1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focali</a:t>
            </a:r>
            <a:r>
              <a:rPr lang="es-PA" altLang="fr-FR" dirty="0" err="1" smtClean="0"/>
              <a:t>z</a:t>
            </a:r>
            <a:r>
              <a:rPr lang="fr-FR" dirty="0" err="1" smtClean="0"/>
              <a:t>ada</a:t>
            </a: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 smtClean="0"/>
              <a:t>Factor#6: la </a:t>
            </a:r>
            <a:r>
              <a:rPr lang="fr-FR" dirty="0" err="1" smtClean="0"/>
              <a:t>negaci</a:t>
            </a:r>
            <a:r>
              <a:rPr lang="es-PA" altLang="fr-FR" dirty="0" err="1" smtClean="0"/>
              <a:t>ó</a:t>
            </a:r>
            <a:r>
              <a:rPr lang="fr-FR" dirty="0" err="1" smtClean="0"/>
              <a:t>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22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Coping </a:t>
            </a:r>
            <a:r>
              <a:rPr lang="fr-FR" dirty="0" err="1"/>
              <a:t>Strategies</a:t>
            </a:r>
            <a:r>
              <a:rPr lang="fr-FR" dirty="0"/>
              <a:t>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84400" y="1854198"/>
          <a:ext cx="7359649" cy="3906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9054"/>
                <a:gridCol w="514398"/>
                <a:gridCol w="660841"/>
                <a:gridCol w="1108839"/>
                <a:gridCol w="1108839"/>
                <a:gridCol w="1108839"/>
                <a:gridCol w="1108839"/>
              </a:tblGrid>
              <a:tr h="40713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none" dirty="0">
                          <a:effectLst/>
                        </a:rPr>
                        <a:t>Factor</a:t>
                      </a:r>
                      <a:endParaRPr lang="en-US" sz="1200" b="1" u="none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1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2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3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4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5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6</a:t>
                      </a:r>
                      <a:endParaRPr lang="en-US" sz="1200" b="1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 anchor="b"/>
                </a:tc>
              </a:tr>
              <a:tr h="109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200" b="1" u="sng" dirty="0" smtClean="0">
                          <a:effectLst/>
                        </a:rPr>
                        <a:t>1.</a:t>
                      </a:r>
                      <a:r>
                        <a:rPr lang="fr-FR" sz="1200" b="1" u="sng" dirty="0" smtClean="0"/>
                        <a:t> </a:t>
                      </a:r>
                      <a:r>
                        <a:rPr lang="fr-FR" sz="1200" dirty="0" err="1" smtClean="0"/>
                        <a:t>apoyo</a:t>
                      </a:r>
                      <a:r>
                        <a:rPr lang="fr-FR" sz="1200" dirty="0" smtClean="0"/>
                        <a:t> social y </a:t>
                      </a:r>
                      <a:r>
                        <a:rPr lang="fr-FR" sz="1200" dirty="0" err="1" smtClean="0"/>
                        <a:t>emocional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Calibri" pitchFamily="34" charset="0"/>
                          <a:cs typeface="Times New Roman" charset="0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.160**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.295**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.074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.</a:t>
                      </a:r>
                      <a:r>
                        <a:rPr lang="en-CA" sz="1200" dirty="0" smtClean="0">
                          <a:effectLst/>
                        </a:rPr>
                        <a:t>144*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.113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  <a:tr h="749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200" b="1" u="sng" dirty="0" smtClean="0">
                          <a:effectLst/>
                        </a:rPr>
                        <a:t>2.</a:t>
                      </a:r>
                      <a:r>
                        <a:rPr lang="fr-FR" sz="1200" b="1" u="sng" dirty="0" smtClean="0"/>
                        <a:t> </a:t>
                      </a:r>
                      <a:r>
                        <a:rPr lang="fr-FR" sz="1200" dirty="0" smtClean="0"/>
                        <a:t>la religi</a:t>
                      </a:r>
                      <a:r>
                        <a:rPr lang="es-PA" altLang="fr-FR" sz="1200" dirty="0" smtClean="0"/>
                        <a:t>ó</a:t>
                      </a:r>
                      <a:r>
                        <a:rPr lang="fr-FR" sz="1200" dirty="0" smtClean="0"/>
                        <a:t>n (</a:t>
                      </a:r>
                      <a:r>
                        <a:rPr lang="fr-FR" sz="1200" dirty="0" err="1" smtClean="0"/>
                        <a:t>rezgar</a:t>
                      </a:r>
                      <a:r>
                        <a:rPr lang="fr-FR" sz="1200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200" b="1" u="sng" dirty="0" smtClean="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Calibri" pitchFamily="34" charset="0"/>
                          <a:cs typeface="Times New Roman" charset="0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.140*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.209**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.057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.146*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  <a:tr h="383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200" b="1" u="sng" dirty="0" smtClean="0">
                          <a:effectLst/>
                        </a:rPr>
                        <a:t>3. </a:t>
                      </a:r>
                      <a:r>
                        <a:rPr lang="fr-FR" sz="1200" dirty="0" smtClean="0"/>
                        <a:t>la </a:t>
                      </a:r>
                      <a:r>
                        <a:rPr lang="fr-FR" sz="1200" dirty="0" err="1" smtClean="0"/>
                        <a:t>planificacion</a:t>
                      </a:r>
                      <a:endParaRPr lang="fr-FR" sz="1200" dirty="0" smtClean="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Calibri" pitchFamily="34" charset="0"/>
                          <a:cs typeface="Times New Roman" charset="0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10204"/>
                          </a:solidFill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.224</a:t>
                      </a:r>
                      <a:r>
                        <a:rPr lang="en-US" sz="1200" baseline="30000" dirty="0">
                          <a:solidFill>
                            <a:srgbClr val="010204"/>
                          </a:solidFill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**</a:t>
                      </a:r>
                      <a:endParaRPr lang="en-US" sz="1200" dirty="0">
                        <a:solidFill>
                          <a:srgbClr val="010204"/>
                        </a:solidFill>
                        <a:effectLst/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10204"/>
                          </a:solidFill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.353</a:t>
                      </a:r>
                      <a:r>
                        <a:rPr lang="en-US" sz="1200" baseline="30000" dirty="0">
                          <a:solidFill>
                            <a:srgbClr val="010204"/>
                          </a:solidFill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**</a:t>
                      </a:r>
                      <a:endParaRPr lang="en-US" sz="1200" dirty="0">
                        <a:solidFill>
                          <a:srgbClr val="010204"/>
                        </a:solidFill>
                        <a:effectLst/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dirty="0">
                          <a:solidFill>
                            <a:srgbClr val="010204"/>
                          </a:solidFill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.005</a:t>
                      </a:r>
                    </a:p>
                  </a:txBody>
                  <a:tcPr marL="31750" marR="31750" marT="0" marB="0"/>
                </a:tc>
              </a:tr>
              <a:tr h="38366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sng" dirty="0" smtClean="0">
                          <a:effectLst/>
                        </a:rPr>
                        <a:t>4.</a:t>
                      </a:r>
                      <a:r>
                        <a:rPr lang="fr-FR" sz="1200" dirty="0" smtClean="0"/>
                        <a:t> el </a:t>
                      </a:r>
                      <a:r>
                        <a:rPr lang="fr-FR" sz="1200" dirty="0" err="1" smtClean="0"/>
                        <a:t>humor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Calibri" pitchFamily="34" charset="0"/>
                          <a:cs typeface="Times New Roman" charset="0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.259**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.077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  <a:tr h="38366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sng" dirty="0" smtClean="0">
                          <a:effectLst/>
                        </a:rPr>
                        <a:t>5. </a:t>
                      </a:r>
                      <a:r>
                        <a:rPr lang="fr-FR" sz="1200" dirty="0" smtClean="0"/>
                        <a:t>la </a:t>
                      </a:r>
                      <a:r>
                        <a:rPr lang="fr-FR" sz="1200" dirty="0" err="1" smtClean="0"/>
                        <a:t>concentraci</a:t>
                      </a:r>
                      <a:r>
                        <a:rPr lang="es-PA" altLang="fr-FR" sz="1200" dirty="0" err="1" smtClean="0"/>
                        <a:t>ó</a:t>
                      </a:r>
                      <a:r>
                        <a:rPr lang="fr-FR" sz="1200" dirty="0" err="1" smtClean="0"/>
                        <a:t>n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focalisada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Calibri" pitchFamily="34" charset="0"/>
                          <a:cs typeface="Times New Roman" charset="0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-.</a:t>
                      </a:r>
                      <a:r>
                        <a:rPr lang="en-CA" sz="1200" dirty="0" smtClean="0">
                          <a:effectLst/>
                        </a:rPr>
                        <a:t>110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  <a:tr h="38366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CA" sz="1200" b="1" u="sng" dirty="0" smtClean="0">
                          <a:effectLst/>
                        </a:rPr>
                        <a:t>6.</a:t>
                      </a:r>
                      <a:r>
                        <a:rPr lang="fr-FR" sz="1200" dirty="0" smtClean="0"/>
                        <a:t> la </a:t>
                      </a:r>
                      <a:r>
                        <a:rPr lang="fr-FR" sz="1200" dirty="0" err="1" smtClean="0"/>
                        <a:t>negaci</a:t>
                      </a:r>
                      <a:r>
                        <a:rPr lang="es-PA" altLang="fr-FR" sz="1200" dirty="0" err="1" smtClean="0"/>
                        <a:t>ó</a:t>
                      </a:r>
                      <a:r>
                        <a:rPr lang="fr-FR" sz="1200" dirty="0" err="1" smtClean="0"/>
                        <a:t>n</a:t>
                      </a:r>
                      <a:r>
                        <a:rPr lang="fr-FR" sz="1200" dirty="0" smtClean="0"/>
                        <a:t> </a:t>
                      </a:r>
                      <a:endParaRPr lang="en-US" sz="1200" b="1" u="sng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Calibri" pitchFamily="34" charset="0"/>
                          <a:cs typeface="Times New Roman" charset="0"/>
                        </a:rPr>
                        <a:t>-</a:t>
                      </a:r>
                      <a:endParaRPr lang="en-US" sz="1200" dirty="0"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23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326" y="0"/>
            <a:ext cx="9371949" cy="876300"/>
          </a:xfrm>
        </p:spPr>
        <p:txBody>
          <a:bodyPr/>
          <a:lstStyle/>
          <a:p>
            <a:r>
              <a:rPr lang="en-US" dirty="0" err="1" smtClean="0"/>
              <a:t>Discusi</a:t>
            </a:r>
            <a:r>
              <a:rPr lang="es-PA" altLang="en-US" dirty="0" err="1" smtClean="0"/>
              <a:t>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adolescentes</a:t>
            </a:r>
            <a:r>
              <a:rPr lang="en-US" dirty="0" smtClean="0"/>
              <a:t> </a:t>
            </a:r>
            <a:r>
              <a:rPr lang="en-US" dirty="0" err="1" smtClean="0"/>
              <a:t>franoparlantes</a:t>
            </a:r>
            <a:r>
              <a:rPr lang="en-US" dirty="0" smtClean="0"/>
              <a:t> </a:t>
            </a:r>
            <a:r>
              <a:rPr lang="en-US" dirty="0" err="1" smtClean="0"/>
              <a:t>usan</a:t>
            </a:r>
            <a:r>
              <a:rPr lang="en-US" dirty="0" smtClean="0"/>
              <a:t> la </a:t>
            </a:r>
            <a:r>
              <a:rPr lang="en-US" dirty="0" err="1" smtClean="0"/>
              <a:t>comunidad</a:t>
            </a:r>
            <a:r>
              <a:rPr lang="en-US" dirty="0" smtClean="0"/>
              <a:t> para </a:t>
            </a:r>
            <a:r>
              <a:rPr lang="en-US" dirty="0" err="1" smtClean="0"/>
              <a:t>sobrellevar</a:t>
            </a:r>
            <a:r>
              <a:rPr lang="en-US" dirty="0" smtClean="0"/>
              <a:t> el </a:t>
            </a:r>
            <a:r>
              <a:rPr lang="en-US" dirty="0" err="1" smtClean="0"/>
              <a:t>estr</a:t>
            </a:r>
            <a:r>
              <a:rPr lang="es-PA" altLang="en-US" dirty="0" smtClean="0"/>
              <a:t>é</a:t>
            </a:r>
            <a:r>
              <a:rPr lang="en-US" dirty="0" smtClean="0"/>
              <a:t>s, </a:t>
            </a:r>
            <a:r>
              <a:rPr lang="en-US" dirty="0" err="1" smtClean="0"/>
              <a:t>mantener</a:t>
            </a:r>
            <a:r>
              <a:rPr lang="en-US" dirty="0" smtClean="0"/>
              <a:t> el </a:t>
            </a:r>
            <a:r>
              <a:rPr lang="en-US" dirty="0" err="1" smtClean="0"/>
              <a:t>idioma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identidad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multitud</a:t>
            </a:r>
            <a:r>
              <a:rPr lang="en-US" dirty="0" smtClean="0"/>
              <a:t> de </a:t>
            </a:r>
            <a:r>
              <a:rPr lang="en-US" dirty="0" err="1" smtClean="0"/>
              <a:t>fuentes</a:t>
            </a:r>
            <a:r>
              <a:rPr lang="en-US" dirty="0" smtClean="0"/>
              <a:t> </a:t>
            </a:r>
            <a:r>
              <a:rPr lang="en-US" dirty="0" err="1" smtClean="0"/>
              <a:t>estresantes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estratregias</a:t>
            </a:r>
            <a:r>
              <a:rPr lang="en-US" dirty="0" smtClean="0"/>
              <a:t> son </a:t>
            </a:r>
            <a:r>
              <a:rPr lang="en-US" dirty="0" err="1" smtClean="0"/>
              <a:t>funcionales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24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25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8" name="Espace réservé de contenu 2"/>
          <p:cNvSpPr txBox="1"/>
          <p:nvPr/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13716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40"/>
              </a:spcBef>
              <a:spcAft>
                <a:spcPts val="1425"/>
              </a:spcAft>
              <a:buSzPct val="45000"/>
            </a:pPr>
            <a:endParaRPr lang="en-US" altLang="fr-F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9" name="Diagramme 8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Plan 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3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409700" y="1575594"/>
            <a:ext cx="9372600" cy="839474"/>
          </a:xfrm>
          <a:custGeom>
            <a:avLst/>
            <a:gdLst>
              <a:gd name="connsiteX0" fmla="*/ 0 w 9372600"/>
              <a:gd name="connsiteY0" fmla="*/ 139915 h 839474"/>
              <a:gd name="connsiteX1" fmla="*/ 139915 w 9372600"/>
              <a:gd name="connsiteY1" fmla="*/ 0 h 839474"/>
              <a:gd name="connsiteX2" fmla="*/ 9232685 w 9372600"/>
              <a:gd name="connsiteY2" fmla="*/ 0 h 839474"/>
              <a:gd name="connsiteX3" fmla="*/ 9372600 w 9372600"/>
              <a:gd name="connsiteY3" fmla="*/ 139915 h 839474"/>
              <a:gd name="connsiteX4" fmla="*/ 9372600 w 9372600"/>
              <a:gd name="connsiteY4" fmla="*/ 699559 h 839474"/>
              <a:gd name="connsiteX5" fmla="*/ 9232685 w 9372600"/>
              <a:gd name="connsiteY5" fmla="*/ 839474 h 839474"/>
              <a:gd name="connsiteX6" fmla="*/ 139915 w 9372600"/>
              <a:gd name="connsiteY6" fmla="*/ 839474 h 839474"/>
              <a:gd name="connsiteX7" fmla="*/ 0 w 9372600"/>
              <a:gd name="connsiteY7" fmla="*/ 699559 h 839474"/>
              <a:gd name="connsiteX8" fmla="*/ 0 w 9372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2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9232685" y="0"/>
                </a:lnTo>
                <a:cubicBezTo>
                  <a:pt x="9309958" y="0"/>
                  <a:pt x="9372600" y="62642"/>
                  <a:pt x="9372600" y="139915"/>
                </a:cubicBezTo>
                <a:lnTo>
                  <a:pt x="9372600" y="699559"/>
                </a:lnTo>
                <a:cubicBezTo>
                  <a:pt x="9372600" y="776832"/>
                  <a:pt x="9309958" y="839474"/>
                  <a:pt x="9232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3500" kern="1200" dirty="0" err="1" smtClean="0"/>
              <a:t>Experiencias</a:t>
            </a:r>
            <a:r>
              <a:rPr lang="fr-CA" sz="3500" kern="1200" dirty="0" smtClean="0"/>
              <a:t> personales</a:t>
            </a:r>
            <a:endParaRPr lang="fr-CA" sz="3500" kern="1200" dirty="0"/>
          </a:p>
        </p:txBody>
      </p:sp>
      <p:sp>
        <p:nvSpPr>
          <p:cNvPr id="21" name="Forme libre 20"/>
          <p:cNvSpPr/>
          <p:nvPr/>
        </p:nvSpPr>
        <p:spPr>
          <a:xfrm>
            <a:off x="1409700" y="2515869"/>
            <a:ext cx="9372600" cy="839474"/>
          </a:xfrm>
          <a:custGeom>
            <a:avLst/>
            <a:gdLst>
              <a:gd name="connsiteX0" fmla="*/ 0 w 9372600"/>
              <a:gd name="connsiteY0" fmla="*/ 139915 h 839474"/>
              <a:gd name="connsiteX1" fmla="*/ 139915 w 9372600"/>
              <a:gd name="connsiteY1" fmla="*/ 0 h 839474"/>
              <a:gd name="connsiteX2" fmla="*/ 9232685 w 9372600"/>
              <a:gd name="connsiteY2" fmla="*/ 0 h 839474"/>
              <a:gd name="connsiteX3" fmla="*/ 9372600 w 9372600"/>
              <a:gd name="connsiteY3" fmla="*/ 139915 h 839474"/>
              <a:gd name="connsiteX4" fmla="*/ 9372600 w 9372600"/>
              <a:gd name="connsiteY4" fmla="*/ 699559 h 839474"/>
              <a:gd name="connsiteX5" fmla="*/ 9232685 w 9372600"/>
              <a:gd name="connsiteY5" fmla="*/ 839474 h 839474"/>
              <a:gd name="connsiteX6" fmla="*/ 139915 w 9372600"/>
              <a:gd name="connsiteY6" fmla="*/ 839474 h 839474"/>
              <a:gd name="connsiteX7" fmla="*/ 0 w 9372600"/>
              <a:gd name="connsiteY7" fmla="*/ 699559 h 839474"/>
              <a:gd name="connsiteX8" fmla="*/ 0 w 9372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2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9232685" y="0"/>
                </a:lnTo>
                <a:cubicBezTo>
                  <a:pt x="9309958" y="0"/>
                  <a:pt x="9372600" y="62642"/>
                  <a:pt x="9372600" y="139915"/>
                </a:cubicBezTo>
                <a:lnTo>
                  <a:pt x="9372600" y="699559"/>
                </a:lnTo>
                <a:cubicBezTo>
                  <a:pt x="9372600" y="776832"/>
                  <a:pt x="9309958" y="839474"/>
                  <a:pt x="9232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3500" dirty="0"/>
          </a:p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3500" dirty="0" err="1" smtClean="0"/>
              <a:t>Presentaci</a:t>
            </a:r>
            <a:r>
              <a:rPr lang="es-PA" altLang="fr-CA" sz="3500" dirty="0" err="1" smtClean="0"/>
              <a:t>ó</a:t>
            </a:r>
            <a:r>
              <a:rPr lang="fr-CA" sz="3500" dirty="0" err="1" smtClean="0"/>
              <a:t>n</a:t>
            </a:r>
            <a:r>
              <a:rPr lang="fr-CA" sz="3500" dirty="0" smtClean="0"/>
              <a:t> </a:t>
            </a:r>
            <a:endParaRPr lang="fr-CA" sz="3500" dirty="0"/>
          </a:p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3500" kern="1200" dirty="0"/>
          </a:p>
        </p:txBody>
      </p:sp>
      <p:sp>
        <p:nvSpPr>
          <p:cNvPr id="24" name="Forme libre 23"/>
          <p:cNvSpPr/>
          <p:nvPr/>
        </p:nvSpPr>
        <p:spPr>
          <a:xfrm>
            <a:off x="1409375" y="3632359"/>
            <a:ext cx="9372600" cy="839474"/>
          </a:xfrm>
          <a:custGeom>
            <a:avLst/>
            <a:gdLst>
              <a:gd name="connsiteX0" fmla="*/ 0 w 9372600"/>
              <a:gd name="connsiteY0" fmla="*/ 139915 h 839474"/>
              <a:gd name="connsiteX1" fmla="*/ 139915 w 9372600"/>
              <a:gd name="connsiteY1" fmla="*/ 0 h 839474"/>
              <a:gd name="connsiteX2" fmla="*/ 9232685 w 9372600"/>
              <a:gd name="connsiteY2" fmla="*/ 0 h 839474"/>
              <a:gd name="connsiteX3" fmla="*/ 9372600 w 9372600"/>
              <a:gd name="connsiteY3" fmla="*/ 139915 h 839474"/>
              <a:gd name="connsiteX4" fmla="*/ 9372600 w 9372600"/>
              <a:gd name="connsiteY4" fmla="*/ 699559 h 839474"/>
              <a:gd name="connsiteX5" fmla="*/ 9232685 w 9372600"/>
              <a:gd name="connsiteY5" fmla="*/ 839474 h 839474"/>
              <a:gd name="connsiteX6" fmla="*/ 139915 w 9372600"/>
              <a:gd name="connsiteY6" fmla="*/ 839474 h 839474"/>
              <a:gd name="connsiteX7" fmla="*/ 0 w 9372600"/>
              <a:gd name="connsiteY7" fmla="*/ 699559 h 839474"/>
              <a:gd name="connsiteX8" fmla="*/ 0 w 9372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2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9232685" y="0"/>
                </a:lnTo>
                <a:cubicBezTo>
                  <a:pt x="9309958" y="0"/>
                  <a:pt x="9372600" y="62642"/>
                  <a:pt x="9372600" y="139915"/>
                </a:cubicBezTo>
                <a:lnTo>
                  <a:pt x="9372600" y="699559"/>
                </a:lnTo>
                <a:cubicBezTo>
                  <a:pt x="9372600" y="776832"/>
                  <a:pt x="9309958" y="839474"/>
                  <a:pt x="9232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3500" kern="1200" dirty="0" err="1" smtClean="0"/>
              <a:t>Discusi</a:t>
            </a:r>
            <a:r>
              <a:rPr lang="es-PA" altLang="fr-CA" sz="3500" kern="1200" dirty="0" err="1" smtClean="0"/>
              <a:t>ó</a:t>
            </a:r>
            <a:r>
              <a:rPr lang="fr-CA" sz="3500" kern="1200" dirty="0" err="1" smtClean="0"/>
              <a:t>n</a:t>
            </a:r>
            <a:r>
              <a:rPr lang="fr-CA" sz="3500" kern="1200" dirty="0" smtClean="0"/>
              <a:t> </a:t>
            </a:r>
            <a:endParaRPr lang="fr-CA" sz="3500" kern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dirty="0" err="1" smtClean="0">
                <a:solidFill>
                  <a:srgbClr val="8BAA00"/>
                </a:solidFill>
                <a:latin typeface="Corbel"/>
              </a:rPr>
              <a:t>Experi</a:t>
            </a:r>
            <a:r>
              <a:rPr lang="es-PA" altLang="fr-FR" dirty="0" err="1" smtClean="0">
                <a:solidFill>
                  <a:srgbClr val="8BAA00"/>
                </a:solidFill>
                <a:latin typeface="Corbel"/>
              </a:rPr>
              <a:t>e</a:t>
            </a:r>
            <a:r>
              <a:rPr lang="fr-FR" dirty="0" err="1" smtClean="0">
                <a:solidFill>
                  <a:srgbClr val="8BAA00"/>
                </a:solidFill>
                <a:latin typeface="Corbel"/>
              </a:rPr>
              <a:t>ncias</a:t>
            </a:r>
            <a:r>
              <a:rPr lang="fr-FR" dirty="0" smtClean="0">
                <a:solidFill>
                  <a:srgbClr val="8BAA00"/>
                </a:solidFill>
                <a:latin typeface="Corbel"/>
              </a:rPr>
              <a:t> </a:t>
            </a:r>
            <a:r>
              <a:rPr lang="fr-FR" dirty="0" err="1" smtClean="0">
                <a:solidFill>
                  <a:srgbClr val="8BAA00"/>
                </a:solidFill>
                <a:latin typeface="Corbel"/>
              </a:rPr>
              <a:t>comunes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91453"/>
              </p:ext>
            </p:extLst>
          </p:nvPr>
        </p:nvGraphicFramePr>
        <p:xfrm>
          <a:off x="1409700" y="1565275"/>
          <a:ext cx="93726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4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El </a:t>
            </a: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estr</a:t>
            </a:r>
            <a:r>
              <a:rPr lang="es-PA" alt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é</a:t>
            </a: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s</a:t>
            </a:r>
            <a:r>
              <a:rPr lang="fr-FR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 : </a:t>
            </a: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definici</a:t>
            </a:r>
            <a:r>
              <a:rPr lang="es-PA" alt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ó</a:t>
            </a: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n</a:t>
            </a:r>
            <a:r>
              <a:rPr lang="fr-FR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 y </a:t>
            </a: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proceso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Espace réservé de contenu 2"/>
          <p:cNvSpPr>
            <a:spLocks noGrp="1"/>
          </p:cNvSpPr>
          <p:nvPr>
            <p:ph idx="1"/>
          </p:nvPr>
        </p:nvSpPr>
        <p:spPr>
          <a:xfrm>
            <a:off x="6286500" y="1566001"/>
            <a:ext cx="4495474" cy="4620682"/>
          </a:xfrm>
        </p:spPr>
        <p:txBody>
          <a:bodyPr/>
          <a:lstStyle/>
          <a:p>
            <a:pPr marL="457200" indent="-457200">
              <a:buClr>
                <a:srgbClr val="4D3E2F"/>
              </a:buClr>
              <a:buFont typeface="+mj-lt"/>
              <a:buAutoNum type="arabicPeriod"/>
            </a:pPr>
            <a:r>
              <a:rPr lang="fr-CA" dirty="0" err="1" smtClean="0">
                <a:solidFill>
                  <a:srgbClr val="4D3E2F"/>
                </a:solidFill>
              </a:rPr>
              <a:t>Percepci</a:t>
            </a:r>
            <a:r>
              <a:rPr lang="es-PA" altLang="fr-CA" dirty="0" err="1" smtClean="0">
                <a:solidFill>
                  <a:srgbClr val="4D3E2F"/>
                </a:solidFill>
              </a:rPr>
              <a:t>ó</a:t>
            </a:r>
            <a:r>
              <a:rPr lang="fr-CA" dirty="0" err="1" smtClean="0">
                <a:solidFill>
                  <a:srgbClr val="4D3E2F"/>
                </a:solidFill>
              </a:rPr>
              <a:t>n</a:t>
            </a:r>
            <a:r>
              <a:rPr lang="fr-CA" dirty="0" smtClean="0">
                <a:solidFill>
                  <a:srgbClr val="4D3E2F"/>
                </a:solidFill>
              </a:rPr>
              <a:t> de un </a:t>
            </a:r>
            <a:r>
              <a:rPr lang="fr-CA" dirty="0" err="1" smtClean="0">
                <a:solidFill>
                  <a:srgbClr val="4D3E2F"/>
                </a:solidFill>
              </a:rPr>
              <a:t>evento</a:t>
            </a:r>
            <a:r>
              <a:rPr lang="fr-CA" dirty="0" smtClean="0">
                <a:solidFill>
                  <a:srgbClr val="4D3E2F"/>
                </a:solidFill>
              </a:rPr>
              <a:t> : </a:t>
            </a:r>
            <a:r>
              <a:rPr lang="fr-CA" dirty="0" err="1" smtClean="0">
                <a:solidFill>
                  <a:srgbClr val="4D3E2F"/>
                </a:solidFill>
              </a:rPr>
              <a:t>amenazante</a:t>
            </a:r>
            <a:r>
              <a:rPr lang="fr-CA" dirty="0" smtClean="0">
                <a:solidFill>
                  <a:srgbClr val="4D3E2F"/>
                </a:solidFill>
              </a:rPr>
              <a:t>, da</a:t>
            </a:r>
            <a:r>
              <a:rPr lang="es-PA" altLang="fr-CA" dirty="0" smtClean="0">
                <a:solidFill>
                  <a:srgbClr val="4D3E2F"/>
                </a:solidFill>
              </a:rPr>
              <a:t>ñ</a:t>
            </a:r>
            <a:r>
              <a:rPr lang="fr-CA" dirty="0" smtClean="0">
                <a:solidFill>
                  <a:srgbClr val="4D3E2F"/>
                </a:solidFill>
              </a:rPr>
              <a:t>o, </a:t>
            </a:r>
            <a:r>
              <a:rPr lang="fr-CA" dirty="0" err="1" smtClean="0">
                <a:solidFill>
                  <a:srgbClr val="4D3E2F"/>
                </a:solidFill>
              </a:rPr>
              <a:t>p</a:t>
            </a:r>
            <a:r>
              <a:rPr lang="es-PA" altLang="fr-CA" dirty="0" err="1" smtClean="0">
                <a:solidFill>
                  <a:srgbClr val="4D3E2F"/>
                </a:solidFill>
              </a:rPr>
              <a:t>é</a:t>
            </a:r>
            <a:r>
              <a:rPr lang="fr-CA" dirty="0" err="1" smtClean="0">
                <a:solidFill>
                  <a:srgbClr val="4D3E2F"/>
                </a:solidFill>
              </a:rPr>
              <a:t>rdida</a:t>
            </a:r>
            <a:r>
              <a:rPr lang="fr-CA" dirty="0" smtClean="0">
                <a:solidFill>
                  <a:srgbClr val="4D3E2F"/>
                </a:solidFill>
              </a:rPr>
              <a:t>. </a:t>
            </a:r>
          </a:p>
          <a:p>
            <a:pPr marL="457200" indent="-457200">
              <a:buClr>
                <a:srgbClr val="4D3E2F"/>
              </a:buClr>
              <a:buFont typeface="+mj-lt"/>
              <a:buAutoNum type="arabicPeriod"/>
            </a:pPr>
            <a:r>
              <a:rPr lang="fr-CA" dirty="0" err="1" smtClean="0">
                <a:solidFill>
                  <a:srgbClr val="4D3E2F"/>
                </a:solidFill>
              </a:rPr>
              <a:t>Mobilizaci</a:t>
            </a:r>
            <a:r>
              <a:rPr lang="es-PA" altLang="fr-CA" dirty="0" err="1" smtClean="0">
                <a:solidFill>
                  <a:srgbClr val="4D3E2F"/>
                </a:solidFill>
              </a:rPr>
              <a:t>ó</a:t>
            </a:r>
            <a:r>
              <a:rPr lang="fr-CA" dirty="0" err="1" smtClean="0">
                <a:solidFill>
                  <a:srgbClr val="4D3E2F"/>
                </a:solidFill>
              </a:rPr>
              <a:t>n</a:t>
            </a:r>
            <a:r>
              <a:rPr lang="fr-CA" dirty="0" smtClean="0">
                <a:solidFill>
                  <a:srgbClr val="4D3E2F"/>
                </a:solidFill>
              </a:rPr>
              <a:t> de </a:t>
            </a:r>
            <a:r>
              <a:rPr lang="fr-CA" dirty="0" err="1" smtClean="0">
                <a:solidFill>
                  <a:srgbClr val="4D3E2F"/>
                </a:solidFill>
              </a:rPr>
              <a:t>recursos</a:t>
            </a:r>
            <a:r>
              <a:rPr lang="fr-CA" dirty="0" smtClean="0">
                <a:solidFill>
                  <a:srgbClr val="4D3E2F"/>
                </a:solidFill>
              </a:rPr>
              <a:t> personales y </a:t>
            </a:r>
            <a:r>
              <a:rPr lang="fr-CA" dirty="0" err="1" smtClean="0">
                <a:solidFill>
                  <a:srgbClr val="4D3E2F"/>
                </a:solidFill>
              </a:rPr>
              <a:t>del</a:t>
            </a:r>
            <a:r>
              <a:rPr lang="fr-CA" dirty="0" smtClean="0">
                <a:solidFill>
                  <a:srgbClr val="4D3E2F"/>
                </a:solidFill>
              </a:rPr>
              <a:t> </a:t>
            </a:r>
            <a:r>
              <a:rPr lang="fr-CA" dirty="0" err="1" smtClean="0">
                <a:solidFill>
                  <a:srgbClr val="4D3E2F"/>
                </a:solidFill>
              </a:rPr>
              <a:t>entorno</a:t>
            </a:r>
            <a:r>
              <a:rPr lang="fr-CA" dirty="0" smtClean="0">
                <a:solidFill>
                  <a:srgbClr val="4D3E2F"/>
                </a:solidFill>
              </a:rPr>
              <a:t>. </a:t>
            </a:r>
            <a:endParaRPr lang="fr-CA" dirty="0">
              <a:solidFill>
                <a:srgbClr val="4D3E2F"/>
              </a:solidFill>
            </a:endParaRPr>
          </a:p>
          <a:p>
            <a:pPr marL="457200" indent="-457200">
              <a:buClr>
                <a:srgbClr val="4D3E2F"/>
              </a:buClr>
              <a:buFont typeface="+mj-lt"/>
              <a:buAutoNum type="arabicPeriod"/>
            </a:pPr>
            <a:r>
              <a:rPr lang="fr-CA" dirty="0" err="1" smtClean="0">
                <a:solidFill>
                  <a:srgbClr val="4D3E2F"/>
                </a:solidFill>
              </a:rPr>
              <a:t>Implementaci</a:t>
            </a:r>
            <a:r>
              <a:rPr lang="es-PA" altLang="fr-CA" dirty="0" err="1" smtClean="0">
                <a:solidFill>
                  <a:srgbClr val="4D3E2F"/>
                </a:solidFill>
              </a:rPr>
              <a:t>ó</a:t>
            </a:r>
            <a:r>
              <a:rPr lang="fr-CA" dirty="0" err="1" smtClean="0">
                <a:solidFill>
                  <a:srgbClr val="4D3E2F"/>
                </a:solidFill>
              </a:rPr>
              <a:t>n</a:t>
            </a:r>
            <a:r>
              <a:rPr lang="fr-CA" dirty="0" smtClean="0">
                <a:solidFill>
                  <a:srgbClr val="4D3E2F"/>
                </a:solidFill>
              </a:rPr>
              <a:t> de </a:t>
            </a:r>
            <a:r>
              <a:rPr lang="fr-CA" dirty="0" err="1" smtClean="0">
                <a:solidFill>
                  <a:srgbClr val="4D3E2F"/>
                </a:solidFill>
              </a:rPr>
              <a:t>estrategias</a:t>
            </a:r>
            <a:endParaRPr lang="fr-CA" dirty="0">
              <a:solidFill>
                <a:srgbClr val="4D3E2F"/>
              </a:solidFill>
            </a:endParaRPr>
          </a:p>
          <a:p>
            <a:pPr marL="0" indent="0">
              <a:buClr>
                <a:srgbClr val="4D3E2F"/>
              </a:buClr>
              <a:buNone/>
            </a:pPr>
            <a:endParaRPr lang="fr-CA" dirty="0">
              <a:solidFill>
                <a:srgbClr val="4D3E2F"/>
              </a:solidFill>
            </a:endParaRPr>
          </a:p>
          <a:p>
            <a:pPr marL="0" indent="0">
              <a:buClr>
                <a:srgbClr val="4D3E2F"/>
              </a:buClr>
              <a:buNone/>
            </a:pPr>
            <a:endParaRPr lang="fr-CA" dirty="0">
              <a:solidFill>
                <a:srgbClr val="4D3E2F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5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00" y="1566000"/>
            <a:ext cx="4565406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3E2F"/>
              </a:buClr>
              <a:buSzTx/>
              <a:buFont typeface="+mj-lt"/>
              <a:buNone/>
              <a:defRPr/>
            </a:pPr>
            <a:r>
              <a:rPr lang="fr-CA" dirty="0" err="1" smtClean="0">
                <a:solidFill>
                  <a:srgbClr val="4D3E2F"/>
                </a:solidFill>
              </a:rPr>
              <a:t>Estrategias</a:t>
            </a:r>
            <a:r>
              <a:rPr lang="fr-CA" dirty="0" smtClean="0">
                <a:solidFill>
                  <a:srgbClr val="4D3E2F"/>
                </a:solidFill>
              </a:rPr>
              <a:t> de </a:t>
            </a:r>
            <a:r>
              <a:rPr lang="fr-CA" dirty="0" err="1" smtClean="0">
                <a:solidFill>
                  <a:srgbClr val="4D3E2F"/>
                </a:solidFill>
              </a:rPr>
              <a:t>adaptaci</a:t>
            </a:r>
            <a:r>
              <a:rPr lang="es-PA" altLang="fr-CA" dirty="0" err="1" smtClean="0">
                <a:solidFill>
                  <a:srgbClr val="4D3E2F"/>
                </a:solidFill>
              </a:rPr>
              <a:t>ó</a:t>
            </a:r>
            <a:r>
              <a:rPr lang="fr-CA" dirty="0" err="1" smtClean="0">
                <a:solidFill>
                  <a:srgbClr val="4D3E2F"/>
                </a:solidFill>
              </a:rPr>
              <a:t>n</a:t>
            </a:r>
            <a:endParaRPr lang="fr-CA" dirty="0">
              <a:solidFill>
                <a:srgbClr val="4D3E2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Funcionales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 smtClean="0"/>
              <a:t>Planear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 err="1" smtClean="0"/>
              <a:t>Interpretar</a:t>
            </a:r>
            <a:r>
              <a:rPr lang="fr-FR" dirty="0" smtClean="0"/>
              <a:t> de </a:t>
            </a:r>
            <a:r>
              <a:rPr lang="fr-FR" dirty="0" err="1" smtClean="0"/>
              <a:t>manera</a:t>
            </a:r>
            <a:r>
              <a:rPr lang="fr-FR" dirty="0" smtClean="0"/>
              <a:t> positiva</a:t>
            </a:r>
          </a:p>
          <a:p>
            <a:r>
              <a:rPr lang="fr-FR" dirty="0" err="1" smtClean="0"/>
              <a:t>Controlarse</a:t>
            </a: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err="1" smtClean="0"/>
              <a:t>Disfuncionales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err="1" smtClean="0"/>
              <a:t>Hechar</a:t>
            </a:r>
            <a:r>
              <a:rPr lang="fr-FR" dirty="0" smtClean="0"/>
              <a:t> la culpa</a:t>
            </a:r>
            <a:endParaRPr lang="fr-FR" dirty="0"/>
          </a:p>
          <a:p>
            <a:r>
              <a:rPr lang="fr-FR" dirty="0" err="1" smtClean="0"/>
              <a:t>Negar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Abusar</a:t>
            </a:r>
            <a:r>
              <a:rPr lang="fr-FR" dirty="0" smtClean="0"/>
              <a:t> </a:t>
            </a:r>
            <a:r>
              <a:rPr lang="fr-FR" dirty="0" err="1" smtClean="0"/>
              <a:t>drogas</a:t>
            </a:r>
            <a:r>
              <a:rPr lang="fr-FR" dirty="0" smtClean="0"/>
              <a:t> (</a:t>
            </a:r>
            <a:r>
              <a:rPr lang="fr-FR" dirty="0" err="1" smtClean="0"/>
              <a:t>alcohol</a:t>
            </a:r>
            <a:r>
              <a:rPr lang="fr-FR" dirty="0" smtClean="0"/>
              <a:t>) </a:t>
            </a:r>
            <a:endParaRPr lang="fr-FR" dirty="0"/>
          </a:p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 text here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7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CA" dirty="0" smtClean="0">
                <a:solidFill>
                  <a:srgbClr val="8BAA00"/>
                </a:solidFill>
              </a:rPr>
              <a:t>La </a:t>
            </a:r>
            <a:r>
              <a:rPr lang="fr-CA" dirty="0" err="1" smtClean="0">
                <a:solidFill>
                  <a:srgbClr val="8BAA00"/>
                </a:solidFill>
              </a:rPr>
              <a:t>literatura</a:t>
            </a:r>
            <a:r>
              <a:rPr lang="fr-CA" dirty="0" smtClean="0">
                <a:solidFill>
                  <a:srgbClr val="8BAA00"/>
                </a:solidFill>
              </a:rPr>
              <a:t> </a:t>
            </a:r>
            <a:r>
              <a:rPr lang="fr-CA" dirty="0" err="1" smtClean="0">
                <a:solidFill>
                  <a:srgbClr val="8BAA00"/>
                </a:solidFill>
              </a:rPr>
              <a:t>cient</a:t>
            </a:r>
            <a:r>
              <a:rPr lang="es-PA" altLang="fr-CA" dirty="0" err="1" smtClean="0">
                <a:solidFill>
                  <a:srgbClr val="8BAA00"/>
                </a:solidFill>
              </a:rPr>
              <a:t>í</a:t>
            </a:r>
            <a:r>
              <a:rPr lang="fr-CA" dirty="0" err="1" smtClean="0">
                <a:solidFill>
                  <a:srgbClr val="8BAA00"/>
                </a:solidFill>
              </a:rPr>
              <a:t>fica</a:t>
            </a:r>
            <a:r>
              <a:rPr lang="fr-CA" dirty="0" smtClean="0">
                <a:solidFill>
                  <a:srgbClr val="8BAA00"/>
                </a:solidFill>
              </a:rPr>
              <a:t> 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2" name="Espace réservé de contenu 2"/>
          <p:cNvSpPr>
            <a:spLocks noGrp="1"/>
          </p:cNvSpPr>
          <p:nvPr>
            <p:ph idx="1"/>
          </p:nvPr>
        </p:nvSpPr>
        <p:spPr>
          <a:xfrm>
            <a:off x="6286500" y="1566001"/>
            <a:ext cx="4495474" cy="4620682"/>
          </a:xfrm>
        </p:spPr>
        <p:txBody>
          <a:bodyPr/>
          <a:lstStyle/>
          <a:p>
            <a:pPr marL="457200" indent="-457200">
              <a:buClr>
                <a:srgbClr val="4D3E2F"/>
              </a:buClr>
              <a:buFont typeface="+mj-lt"/>
              <a:buAutoNum type="arabicPeriod"/>
            </a:pPr>
            <a:r>
              <a:rPr lang="fr-CA" dirty="0" smtClean="0">
                <a:solidFill>
                  <a:srgbClr val="4D3E2F"/>
                </a:solidFill>
              </a:rPr>
              <a:t>Chicas mas </a:t>
            </a:r>
            <a:r>
              <a:rPr lang="fr-CA" dirty="0" err="1" smtClean="0">
                <a:solidFill>
                  <a:srgbClr val="4D3E2F"/>
                </a:solidFill>
              </a:rPr>
              <a:t>estresadas</a:t>
            </a:r>
            <a:r>
              <a:rPr lang="fr-CA" dirty="0" smtClean="0">
                <a:solidFill>
                  <a:srgbClr val="4D3E2F"/>
                </a:solidFill>
              </a:rPr>
              <a:t> </a:t>
            </a:r>
            <a:r>
              <a:rPr lang="es-PA" altLang="fr-CA" dirty="0" smtClean="0">
                <a:solidFill>
                  <a:srgbClr val="4D3E2F"/>
                </a:solidFill>
              </a:rPr>
              <a:t>qu</a:t>
            </a:r>
            <a:r>
              <a:rPr lang="fr-CA" dirty="0" smtClean="0">
                <a:solidFill>
                  <a:srgbClr val="4D3E2F"/>
                </a:solidFill>
              </a:rPr>
              <a:t>e los </a:t>
            </a:r>
            <a:r>
              <a:rPr lang="fr-CA" dirty="0" err="1" smtClean="0">
                <a:solidFill>
                  <a:srgbClr val="4D3E2F"/>
                </a:solidFill>
              </a:rPr>
              <a:t>chicos</a:t>
            </a:r>
            <a:r>
              <a:rPr lang="fr-CA" dirty="0" smtClean="0">
                <a:solidFill>
                  <a:srgbClr val="4D3E2F"/>
                </a:solidFill>
              </a:rPr>
              <a:t>.</a:t>
            </a:r>
            <a:endParaRPr lang="fr-CA" dirty="0">
              <a:solidFill>
                <a:srgbClr val="4D3E2F"/>
              </a:solidFill>
            </a:endParaRPr>
          </a:p>
          <a:p>
            <a:pPr marL="457200" indent="-457200">
              <a:buClr>
                <a:srgbClr val="4D3E2F"/>
              </a:buClr>
              <a:buFont typeface="+mj-lt"/>
              <a:buAutoNum type="arabicPeriod"/>
            </a:pPr>
            <a:r>
              <a:rPr lang="fr-CA" dirty="0" err="1" smtClean="0">
                <a:solidFill>
                  <a:srgbClr val="4D3E2F"/>
                </a:solidFill>
              </a:rPr>
              <a:t>Suicidio</a:t>
            </a:r>
            <a:r>
              <a:rPr lang="fr-CA" dirty="0" smtClean="0">
                <a:solidFill>
                  <a:srgbClr val="4D3E2F"/>
                </a:solidFill>
              </a:rPr>
              <a:t> </a:t>
            </a:r>
            <a:r>
              <a:rPr lang="fr-CA" dirty="0" err="1" smtClean="0">
                <a:solidFill>
                  <a:srgbClr val="4D3E2F"/>
                </a:solidFill>
              </a:rPr>
              <a:t>aumenta</a:t>
            </a:r>
            <a:r>
              <a:rPr lang="fr-CA" dirty="0" smtClean="0">
                <a:solidFill>
                  <a:srgbClr val="4D3E2F"/>
                </a:solidFill>
              </a:rPr>
              <a:t> </a:t>
            </a:r>
            <a:endParaRPr lang="fr-CA" dirty="0">
              <a:solidFill>
                <a:srgbClr val="4D3E2F"/>
              </a:solidFill>
            </a:endParaRPr>
          </a:p>
          <a:p>
            <a:pPr marL="457200" indent="-457200">
              <a:buClr>
                <a:srgbClr val="4D3E2F"/>
              </a:buClr>
              <a:buFont typeface="+mj-lt"/>
              <a:buAutoNum type="arabicPeriod"/>
            </a:pPr>
            <a:r>
              <a:rPr lang="fr-CA" dirty="0" smtClean="0">
                <a:solidFill>
                  <a:srgbClr val="4D3E2F"/>
                </a:solidFill>
              </a:rPr>
              <a:t>La </a:t>
            </a:r>
            <a:r>
              <a:rPr lang="fr-CA" dirty="0" err="1" smtClean="0">
                <a:solidFill>
                  <a:srgbClr val="4D3E2F"/>
                </a:solidFill>
              </a:rPr>
              <a:t>familia</a:t>
            </a:r>
            <a:r>
              <a:rPr lang="fr-CA" dirty="0" smtClean="0">
                <a:solidFill>
                  <a:srgbClr val="4D3E2F"/>
                </a:solidFill>
              </a:rPr>
              <a:t> </a:t>
            </a:r>
            <a:r>
              <a:rPr lang="fr-CA" dirty="0" err="1" smtClean="0">
                <a:solidFill>
                  <a:srgbClr val="4D3E2F"/>
                </a:solidFill>
              </a:rPr>
              <a:t>tiene</a:t>
            </a:r>
            <a:r>
              <a:rPr lang="fr-CA" dirty="0" smtClean="0">
                <a:solidFill>
                  <a:srgbClr val="4D3E2F"/>
                </a:solidFill>
              </a:rPr>
              <a:t> un </a:t>
            </a:r>
            <a:r>
              <a:rPr lang="fr-CA" dirty="0" err="1" smtClean="0">
                <a:solidFill>
                  <a:srgbClr val="4D3E2F"/>
                </a:solidFill>
              </a:rPr>
              <a:t>rol</a:t>
            </a:r>
            <a:r>
              <a:rPr lang="fr-CA" dirty="0" smtClean="0">
                <a:solidFill>
                  <a:srgbClr val="4D3E2F"/>
                </a:solidFill>
              </a:rPr>
              <a:t> de </a:t>
            </a:r>
            <a:r>
              <a:rPr lang="fr-CA" dirty="0" err="1" smtClean="0">
                <a:solidFill>
                  <a:srgbClr val="4D3E2F"/>
                </a:solidFill>
              </a:rPr>
              <a:t>mediaci</a:t>
            </a:r>
            <a:r>
              <a:rPr lang="es-PA" altLang="fr-CA" dirty="0" err="1" smtClean="0">
                <a:solidFill>
                  <a:srgbClr val="4D3E2F"/>
                </a:solidFill>
              </a:rPr>
              <a:t>ó</a:t>
            </a:r>
            <a:r>
              <a:rPr lang="fr-CA" dirty="0" err="1" smtClean="0">
                <a:solidFill>
                  <a:srgbClr val="4D3E2F"/>
                </a:solidFill>
              </a:rPr>
              <a:t>n</a:t>
            </a:r>
            <a:r>
              <a:rPr lang="fr-CA" dirty="0" smtClean="0">
                <a:solidFill>
                  <a:srgbClr val="4D3E2F"/>
                </a:solidFill>
              </a:rPr>
              <a:t> </a:t>
            </a:r>
            <a:endParaRPr lang="fr-CA" dirty="0">
              <a:solidFill>
                <a:srgbClr val="4D3E2F"/>
              </a:solidFill>
            </a:endParaRPr>
          </a:p>
        </p:txBody>
      </p:sp>
      <p:pic>
        <p:nvPicPr>
          <p:cNvPr id="15" name="Picture 3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7"/>
          <a:stretch>
            <a:fillRect/>
          </a:stretch>
        </p:blipFill>
        <p:spPr bwMode="auto">
          <a:xfrm>
            <a:off x="1411200" y="1565999"/>
            <a:ext cx="4564800" cy="44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rgbClr val="8BAA00"/>
                </a:solidFill>
              </a:rPr>
              <a:t/>
            </a:r>
            <a:br>
              <a:rPr lang="fr-FR" dirty="0">
                <a:solidFill>
                  <a:srgbClr val="8BAA00"/>
                </a:solidFill>
              </a:rPr>
            </a:br>
            <a:r>
              <a:rPr lang="fr-FR" dirty="0" smtClean="0">
                <a:solidFill>
                  <a:srgbClr val="8BAA00"/>
                </a:solidFill>
              </a:rPr>
              <a:t>Meta-</a:t>
            </a:r>
            <a:r>
              <a:rPr lang="fr-FR" dirty="0">
                <a:solidFill>
                  <a:srgbClr val="8BAA00"/>
                </a:solidFill>
              </a:rPr>
              <a:t>A</a:t>
            </a:r>
            <a:r>
              <a:rPr lang="fr-FR" dirty="0" smtClean="0">
                <a:solidFill>
                  <a:srgbClr val="8BAA00"/>
                </a:solidFill>
              </a:rPr>
              <a:t>n</a:t>
            </a:r>
            <a:r>
              <a:rPr lang="es-PA" altLang="fr-FR" dirty="0" err="1" smtClean="0">
                <a:solidFill>
                  <a:srgbClr val="8BAA00"/>
                </a:solidFill>
              </a:rPr>
              <a:t>á</a:t>
            </a:r>
            <a:r>
              <a:rPr lang="fr-FR" dirty="0" err="1" smtClean="0">
                <a:solidFill>
                  <a:srgbClr val="8BAA00"/>
                </a:solidFill>
              </a:rPr>
              <a:t>l</a:t>
            </a:r>
            <a:r>
              <a:rPr lang="es-PA" altLang="fr-FR" dirty="0" err="1" smtClean="0">
                <a:solidFill>
                  <a:srgbClr val="8BAA00"/>
                </a:solidFill>
              </a:rPr>
              <a:t>i</a:t>
            </a:r>
            <a:r>
              <a:rPr lang="fr-FR" dirty="0" err="1" smtClean="0">
                <a:solidFill>
                  <a:srgbClr val="8BAA00"/>
                </a:solidFill>
              </a:rPr>
              <a:t>sis</a:t>
            </a:r>
            <a:r>
              <a:rPr lang="fr-FR" dirty="0" smtClean="0">
                <a:solidFill>
                  <a:srgbClr val="8BAA00"/>
                </a:solidFill>
              </a:rPr>
              <a:t> 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240465"/>
              </p:ext>
            </p:extLst>
          </p:nvPr>
        </p:nvGraphicFramePr>
        <p:xfrm>
          <a:off x="1409700" y="1565275"/>
          <a:ext cx="93726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>
                <a:solidFill>
                  <a:srgbClr val="8BAA00">
                    <a:lumMod val="75000"/>
                  </a:srgbClr>
                </a:solidFill>
              </a:rPr>
              <a:t>s</a:t>
            </a:r>
            <a:endParaRPr lang="en-US" dirty="0">
              <a:solidFill>
                <a:srgbClr val="8BAA00">
                  <a:lumMod val="75000"/>
                </a:srgbClr>
              </a:solidFill>
            </a:endParaRPr>
          </a:p>
          <a:p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8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 text here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fr-FR" smtClean="0"/>
              <a:t>9</a:t>
            </a:fld>
            <a:endParaRPr lang="fr-FR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26686"/>
            <a:ext cx="8941495" cy="5635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charset="0"/>
              </a:defRPr>
            </a:lvl1pPr>
            <a:lvl2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SzPct val="45000"/>
              <a:buFontTx/>
              <a:buNone/>
            </a:pP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Un 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modelo</a:t>
            </a: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de la auto-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percepci</a:t>
            </a:r>
            <a:r>
              <a:rPr lang="es-PA" alt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ó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n</a:t>
            </a: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del 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estr</a:t>
            </a:r>
            <a:r>
              <a:rPr lang="es-PA" alt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és</a:t>
            </a:r>
            <a:r>
              <a:rPr lang="en-CA" sz="20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, 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factores</a:t>
            </a: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del 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estr</a:t>
            </a:r>
            <a:r>
              <a:rPr lang="es-PA" alt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é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s</a:t>
            </a: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y las 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estrategias</a:t>
            </a: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de 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adaptaci</a:t>
            </a:r>
            <a:r>
              <a:rPr lang="es-PA" alt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ó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n</a:t>
            </a: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</a:t>
            </a:r>
            <a:endParaRPr lang="en-CA" sz="2000" b="1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779912" y="1772816"/>
            <a:ext cx="1981200" cy="457200"/>
          </a:xfrm>
          <a:custGeom>
            <a:avLst/>
            <a:gdLst>
              <a:gd name="T0" fmla="*/ 990600 w 1981200"/>
              <a:gd name="T1" fmla="*/ 0 h 457200"/>
              <a:gd name="T2" fmla="*/ 1981200 w 1981200"/>
              <a:gd name="T3" fmla="*/ 228600 h 457200"/>
              <a:gd name="T4" fmla="*/ 990600 w 1981200"/>
              <a:gd name="T5" fmla="*/ 457200 h 457200"/>
              <a:gd name="T6" fmla="*/ 0 w 1981200"/>
              <a:gd name="T7" fmla="*/ 22860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22319 w 1981200"/>
              <a:gd name="T13" fmla="*/ 22319 h 457200"/>
              <a:gd name="T14" fmla="*/ 1958881 w 1981200"/>
              <a:gd name="T15" fmla="*/ 434881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457200">
                <a:moveTo>
                  <a:pt x="76200" y="0"/>
                </a:moveTo>
                <a:lnTo>
                  <a:pt x="76199" y="0"/>
                </a:lnTo>
                <a:cubicBezTo>
                  <a:pt x="34115" y="0"/>
                  <a:pt x="0" y="34115"/>
                  <a:pt x="0" y="76199"/>
                </a:cubicBezTo>
                <a:lnTo>
                  <a:pt x="0" y="381000"/>
                </a:lnTo>
                <a:cubicBezTo>
                  <a:pt x="0" y="423084"/>
                  <a:pt x="34115" y="457199"/>
                  <a:pt x="76199" y="457200"/>
                </a:cubicBezTo>
                <a:lnTo>
                  <a:pt x="1905000" y="457200"/>
                </a:lnTo>
                <a:cubicBezTo>
                  <a:pt x="1947084" y="457199"/>
                  <a:pt x="1981200" y="423084"/>
                  <a:pt x="1981200" y="381000"/>
                </a:cubicBezTo>
                <a:lnTo>
                  <a:pt x="1981200" y="76200"/>
                </a:lnTo>
                <a:cubicBezTo>
                  <a:pt x="1981200" y="34115"/>
                  <a:pt x="1947084" y="0"/>
                  <a:pt x="1905000" y="0"/>
                </a:cubicBez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Entorno</a:t>
            </a:r>
            <a:r>
              <a:rPr lang="en-US" sz="16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socio-cultural</a:t>
            </a:r>
            <a:endParaRPr lang="en-US" sz="16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191000" y="2667000"/>
            <a:ext cx="1143000" cy="457200"/>
          </a:xfrm>
          <a:custGeom>
            <a:avLst/>
            <a:gdLst>
              <a:gd name="T0" fmla="*/ 571500 w 1143000"/>
              <a:gd name="T1" fmla="*/ 0 h 457200"/>
              <a:gd name="T2" fmla="*/ 1143000 w 1143000"/>
              <a:gd name="T3" fmla="*/ 228600 h 457200"/>
              <a:gd name="T4" fmla="*/ 571500 w 1143000"/>
              <a:gd name="T5" fmla="*/ 457200 h 457200"/>
              <a:gd name="T6" fmla="*/ 0 w 1143000"/>
              <a:gd name="T7" fmla="*/ 22860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22319 w 1143000"/>
              <a:gd name="T13" fmla="*/ 22319 h 457200"/>
              <a:gd name="T14" fmla="*/ 1120681 w 1143000"/>
              <a:gd name="T15" fmla="*/ 434881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457200">
                <a:moveTo>
                  <a:pt x="76200" y="0"/>
                </a:moveTo>
                <a:lnTo>
                  <a:pt x="76199" y="0"/>
                </a:lnTo>
                <a:cubicBezTo>
                  <a:pt x="34115" y="0"/>
                  <a:pt x="0" y="34115"/>
                  <a:pt x="0" y="76199"/>
                </a:cubicBezTo>
                <a:lnTo>
                  <a:pt x="0" y="381000"/>
                </a:lnTo>
                <a:cubicBezTo>
                  <a:pt x="0" y="423084"/>
                  <a:pt x="34115" y="457199"/>
                  <a:pt x="76199" y="457200"/>
                </a:cubicBezTo>
                <a:lnTo>
                  <a:pt x="1066800" y="457200"/>
                </a:lnTo>
                <a:cubicBezTo>
                  <a:pt x="1108884" y="457199"/>
                  <a:pt x="1143000" y="423084"/>
                  <a:pt x="1143000" y="381000"/>
                </a:cubicBezTo>
                <a:lnTo>
                  <a:pt x="1143000" y="76200"/>
                </a:lnTo>
                <a:cubicBezTo>
                  <a:pt x="1143000" y="34115"/>
                  <a:pt x="1108884" y="0"/>
                  <a:pt x="1066800" y="0"/>
                </a:cubicBez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Escuela</a:t>
            </a:r>
            <a:r>
              <a:rPr lang="en-US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endParaRPr lang="en-US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10000" y="3581400"/>
            <a:ext cx="1600200" cy="457200"/>
          </a:xfrm>
          <a:custGeom>
            <a:avLst/>
            <a:gdLst>
              <a:gd name="T0" fmla="*/ 800100 w 1600200"/>
              <a:gd name="T1" fmla="*/ 0 h 457200"/>
              <a:gd name="T2" fmla="*/ 1600200 w 1600200"/>
              <a:gd name="T3" fmla="*/ 228600 h 457200"/>
              <a:gd name="T4" fmla="*/ 800100 w 1600200"/>
              <a:gd name="T5" fmla="*/ 457200 h 457200"/>
              <a:gd name="T6" fmla="*/ 0 w 1600200"/>
              <a:gd name="T7" fmla="*/ 22860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22319 w 1600200"/>
              <a:gd name="T13" fmla="*/ 22319 h 457200"/>
              <a:gd name="T14" fmla="*/ 1577881 w 1600200"/>
              <a:gd name="T15" fmla="*/ 434881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0200" h="457200">
                <a:moveTo>
                  <a:pt x="76200" y="0"/>
                </a:moveTo>
                <a:lnTo>
                  <a:pt x="76199" y="0"/>
                </a:lnTo>
                <a:cubicBezTo>
                  <a:pt x="34115" y="0"/>
                  <a:pt x="0" y="34115"/>
                  <a:pt x="0" y="76199"/>
                </a:cubicBezTo>
                <a:lnTo>
                  <a:pt x="0" y="381000"/>
                </a:lnTo>
                <a:cubicBezTo>
                  <a:pt x="0" y="423084"/>
                  <a:pt x="34115" y="457199"/>
                  <a:pt x="76199" y="457200"/>
                </a:cubicBezTo>
                <a:lnTo>
                  <a:pt x="1524000" y="457200"/>
                </a:lnTo>
                <a:cubicBezTo>
                  <a:pt x="1566084" y="457199"/>
                  <a:pt x="1600200" y="423084"/>
                  <a:pt x="1600200" y="381000"/>
                </a:cubicBezTo>
                <a:lnTo>
                  <a:pt x="1600200" y="76200"/>
                </a:lnTo>
                <a:cubicBezTo>
                  <a:pt x="1600200" y="34115"/>
                  <a:pt x="1566084" y="0"/>
                  <a:pt x="1524000" y="0"/>
                </a:cubicBez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Familia</a:t>
            </a:r>
            <a:r>
              <a:rPr lang="en-US" sz="16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y amigos</a:t>
            </a:r>
            <a:endParaRPr lang="en-US" sz="16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114800" y="4572000"/>
            <a:ext cx="1143000" cy="457200"/>
          </a:xfrm>
          <a:custGeom>
            <a:avLst/>
            <a:gdLst>
              <a:gd name="T0" fmla="*/ 571500 w 1143000"/>
              <a:gd name="T1" fmla="*/ 0 h 457200"/>
              <a:gd name="T2" fmla="*/ 1143000 w 1143000"/>
              <a:gd name="T3" fmla="*/ 228600 h 457200"/>
              <a:gd name="T4" fmla="*/ 571500 w 1143000"/>
              <a:gd name="T5" fmla="*/ 457200 h 457200"/>
              <a:gd name="T6" fmla="*/ 0 w 1143000"/>
              <a:gd name="T7" fmla="*/ 22860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22319 w 1143000"/>
              <a:gd name="T13" fmla="*/ 22319 h 457200"/>
              <a:gd name="T14" fmla="*/ 1120681 w 1143000"/>
              <a:gd name="T15" fmla="*/ 434881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457200">
                <a:moveTo>
                  <a:pt x="76200" y="0"/>
                </a:moveTo>
                <a:lnTo>
                  <a:pt x="76199" y="0"/>
                </a:lnTo>
                <a:cubicBezTo>
                  <a:pt x="34115" y="0"/>
                  <a:pt x="0" y="34115"/>
                  <a:pt x="0" y="76199"/>
                </a:cubicBezTo>
                <a:lnTo>
                  <a:pt x="0" y="381000"/>
                </a:lnTo>
                <a:cubicBezTo>
                  <a:pt x="0" y="423084"/>
                  <a:pt x="34115" y="457199"/>
                  <a:pt x="76199" y="457200"/>
                </a:cubicBezTo>
                <a:lnTo>
                  <a:pt x="1066800" y="457200"/>
                </a:lnTo>
                <a:cubicBezTo>
                  <a:pt x="1108884" y="457199"/>
                  <a:pt x="1143000" y="423084"/>
                  <a:pt x="1143000" y="381000"/>
                </a:cubicBezTo>
                <a:lnTo>
                  <a:pt x="1143000" y="76200"/>
                </a:lnTo>
                <a:cubicBezTo>
                  <a:pt x="1143000" y="34115"/>
                  <a:pt x="1108884" y="0"/>
                  <a:pt x="1066800" y="0"/>
                </a:cubicBez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Si </a:t>
            </a:r>
            <a:r>
              <a:rPr lang="en-US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mismo</a:t>
            </a:r>
            <a:endParaRPr lang="en-US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grpSp>
        <p:nvGrpSpPr>
          <p:cNvPr id="10" name="Group 6"/>
          <p:cNvGrpSpPr/>
          <p:nvPr/>
        </p:nvGrpSpPr>
        <p:grpSpPr bwMode="auto">
          <a:xfrm>
            <a:off x="274638" y="1605500"/>
            <a:ext cx="1685925" cy="969425"/>
            <a:chOff x="173" y="1104"/>
            <a:chExt cx="1017" cy="431"/>
          </a:xfrm>
        </p:grpSpPr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173" y="1248"/>
              <a:ext cx="785" cy="143"/>
            </a:xfrm>
            <a:custGeom>
              <a:avLst/>
              <a:gdLst>
                <a:gd name="T0" fmla="*/ 393 w 1248165"/>
                <a:gd name="T1" fmla="*/ 0 h 228600"/>
                <a:gd name="T2" fmla="*/ 785 w 1248165"/>
                <a:gd name="T3" fmla="*/ 72 h 228600"/>
                <a:gd name="T4" fmla="*/ 393 w 1248165"/>
                <a:gd name="T5" fmla="*/ 143 h 228600"/>
                <a:gd name="T6" fmla="*/ 0 w 1248165"/>
                <a:gd name="T7" fmla="*/ 72 h 228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30 w 1248165"/>
                <a:gd name="T13" fmla="*/ 11190 h 228600"/>
                <a:gd name="T14" fmla="*/ 1237035 w 1248165"/>
                <a:gd name="T15" fmla="*/ 217410 h 228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8165" h="228600">
                  <a:moveTo>
                    <a:pt x="38100" y="0"/>
                  </a:moveTo>
                  <a:lnTo>
                    <a:pt x="38099" y="0"/>
                  </a:lnTo>
                  <a:cubicBezTo>
                    <a:pt x="17057" y="0"/>
                    <a:pt x="0" y="17057"/>
                    <a:pt x="0" y="38099"/>
                  </a:cubicBezTo>
                  <a:lnTo>
                    <a:pt x="0" y="190500"/>
                  </a:lnTo>
                  <a:cubicBezTo>
                    <a:pt x="0" y="211542"/>
                    <a:pt x="17057" y="228599"/>
                    <a:pt x="38099" y="228600"/>
                  </a:cubicBezTo>
                  <a:lnTo>
                    <a:pt x="1210065" y="228600"/>
                  </a:lnTo>
                  <a:cubicBezTo>
                    <a:pt x="1231107" y="228599"/>
                    <a:pt x="1248165" y="211542"/>
                    <a:pt x="1248165" y="190500"/>
                  </a:cubicBezTo>
                  <a:lnTo>
                    <a:pt x="1248165" y="38100"/>
                  </a:lnTo>
                  <a:cubicBezTo>
                    <a:pt x="1248165" y="17057"/>
                    <a:pt x="1231107" y="0"/>
                    <a:pt x="1210065" y="0"/>
                  </a:cubicBezTo>
                  <a:lnTo>
                    <a:pt x="38100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</a:ln>
            <a:effectLst/>
          </p:spPr>
          <p:txBody>
            <a:bodyPr lIns="90000" tIns="45000" rIns="90000" bIns="45000" anchor="ctr"/>
            <a:lstStyle/>
            <a:p>
              <a:pPr algn="ctr"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Normas</a:t>
              </a:r>
              <a:r>
                <a:rPr lang="en-US" sz="11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</a:t>
              </a: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culturales</a:t>
              </a:r>
              <a:endParaRPr lang="en-US" sz="11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73" y="1104"/>
              <a:ext cx="758" cy="143"/>
            </a:xfrm>
            <a:custGeom>
              <a:avLst/>
              <a:gdLst>
                <a:gd name="T0" fmla="*/ 379 w 1205289"/>
                <a:gd name="T1" fmla="*/ 0 h 228600"/>
                <a:gd name="T2" fmla="*/ 758 w 1205289"/>
                <a:gd name="T3" fmla="*/ 72 h 228600"/>
                <a:gd name="T4" fmla="*/ 379 w 1205289"/>
                <a:gd name="T5" fmla="*/ 143 h 228600"/>
                <a:gd name="T6" fmla="*/ 0 w 1205289"/>
                <a:gd name="T7" fmla="*/ 72 h 228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31 w 1205289"/>
                <a:gd name="T13" fmla="*/ 11190 h 228600"/>
                <a:gd name="T14" fmla="*/ 1194158 w 1205289"/>
                <a:gd name="T15" fmla="*/ 217410 h 228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5289" h="228600">
                  <a:moveTo>
                    <a:pt x="38100" y="0"/>
                  </a:moveTo>
                  <a:lnTo>
                    <a:pt x="38099" y="0"/>
                  </a:lnTo>
                  <a:cubicBezTo>
                    <a:pt x="17057" y="0"/>
                    <a:pt x="0" y="17057"/>
                    <a:pt x="0" y="38099"/>
                  </a:cubicBezTo>
                  <a:lnTo>
                    <a:pt x="0" y="190500"/>
                  </a:lnTo>
                  <a:cubicBezTo>
                    <a:pt x="0" y="211542"/>
                    <a:pt x="17057" y="228599"/>
                    <a:pt x="38099" y="228600"/>
                  </a:cubicBezTo>
                  <a:lnTo>
                    <a:pt x="1167189" y="228600"/>
                  </a:lnTo>
                  <a:cubicBezTo>
                    <a:pt x="1188231" y="228599"/>
                    <a:pt x="1205289" y="211542"/>
                    <a:pt x="1205289" y="190500"/>
                  </a:cubicBezTo>
                  <a:lnTo>
                    <a:pt x="1205289" y="38100"/>
                  </a:lnTo>
                  <a:cubicBezTo>
                    <a:pt x="1205289" y="17057"/>
                    <a:pt x="1188231" y="0"/>
                    <a:pt x="1167189" y="0"/>
                  </a:cubicBezTo>
                  <a:lnTo>
                    <a:pt x="38100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</a:ln>
            <a:effectLst/>
          </p:spPr>
          <p:txBody>
            <a:bodyPr lIns="90000" tIns="45000" rIns="90000" bIns="45000" anchor="ctr"/>
            <a:lstStyle/>
            <a:p>
              <a:pPr algn="ctr"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Discriminaci</a:t>
              </a:r>
              <a:r>
                <a:rPr lang="es-PA" alt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ó</a:t>
              </a: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n</a:t>
              </a:r>
              <a:r>
                <a:rPr lang="en-US" sz="12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</a:t>
              </a:r>
              <a:endPara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173" y="1392"/>
              <a:ext cx="1017" cy="143"/>
            </a:xfrm>
            <a:custGeom>
              <a:avLst/>
              <a:gdLst>
                <a:gd name="T0" fmla="*/ 509 w 1616580"/>
                <a:gd name="T1" fmla="*/ 0 h 228600"/>
                <a:gd name="T2" fmla="*/ 1017 w 1616580"/>
                <a:gd name="T3" fmla="*/ 72 h 228600"/>
                <a:gd name="T4" fmla="*/ 509 w 1616580"/>
                <a:gd name="T5" fmla="*/ 143 h 228600"/>
                <a:gd name="T6" fmla="*/ 0 w 1616580"/>
                <a:gd name="T7" fmla="*/ 72 h 228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27 w 1616580"/>
                <a:gd name="T13" fmla="*/ 11190 h 228600"/>
                <a:gd name="T14" fmla="*/ 1605453 w 1616580"/>
                <a:gd name="T15" fmla="*/ 217410 h 228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6580" h="228600">
                  <a:moveTo>
                    <a:pt x="38100" y="0"/>
                  </a:moveTo>
                  <a:lnTo>
                    <a:pt x="38099" y="0"/>
                  </a:lnTo>
                  <a:cubicBezTo>
                    <a:pt x="17057" y="0"/>
                    <a:pt x="0" y="17057"/>
                    <a:pt x="0" y="38099"/>
                  </a:cubicBezTo>
                  <a:lnTo>
                    <a:pt x="0" y="190500"/>
                  </a:lnTo>
                  <a:cubicBezTo>
                    <a:pt x="0" y="211542"/>
                    <a:pt x="17057" y="228599"/>
                    <a:pt x="38099" y="228600"/>
                  </a:cubicBezTo>
                  <a:lnTo>
                    <a:pt x="1578480" y="228600"/>
                  </a:lnTo>
                  <a:cubicBezTo>
                    <a:pt x="1599522" y="228599"/>
                    <a:pt x="1616580" y="211542"/>
                    <a:pt x="1616580" y="190500"/>
                  </a:cubicBezTo>
                  <a:lnTo>
                    <a:pt x="1616580" y="38100"/>
                  </a:lnTo>
                  <a:cubicBezTo>
                    <a:pt x="1616580" y="17057"/>
                    <a:pt x="1599522" y="0"/>
                    <a:pt x="1578480" y="0"/>
                  </a:cubicBezTo>
                  <a:lnTo>
                    <a:pt x="38100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</a:ln>
            <a:effectLst/>
          </p:spPr>
          <p:txBody>
            <a:bodyPr lIns="90000" tIns="45000" rIns="90000" bIns="45000" anchor="ctr"/>
            <a:lstStyle/>
            <a:p>
              <a:pPr algn="ctr"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Nivel</a:t>
              </a:r>
              <a:r>
                <a:rPr lang="en-US" sz="11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socio-</a:t>
              </a: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econ</a:t>
              </a:r>
              <a:r>
                <a:rPr lang="es-PA" alt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ó</a:t>
              </a: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mico</a:t>
              </a:r>
              <a:endParaRPr lang="en-US" sz="11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274638" y="2590800"/>
            <a:ext cx="1462087" cy="228600"/>
          </a:xfrm>
          <a:custGeom>
            <a:avLst/>
            <a:gdLst>
              <a:gd name="T0" fmla="*/ 731044 w 1462087"/>
              <a:gd name="T1" fmla="*/ 0 h 228600"/>
              <a:gd name="T2" fmla="*/ 1462087 w 1462087"/>
              <a:gd name="T3" fmla="*/ 114300 h 228600"/>
              <a:gd name="T4" fmla="*/ 731044 w 1462087"/>
              <a:gd name="T5" fmla="*/ 228600 h 228600"/>
              <a:gd name="T6" fmla="*/ 0 w 1462087"/>
              <a:gd name="T7" fmla="*/ 114300 h 228600"/>
              <a:gd name="T8" fmla="*/ 0 60000 65536"/>
              <a:gd name="T9" fmla="*/ 0 60000 65536"/>
              <a:gd name="T10" fmla="*/ 0 60000 65536"/>
              <a:gd name="T11" fmla="*/ 0 60000 65536"/>
              <a:gd name="T12" fmla="*/ 11159 w 1462087"/>
              <a:gd name="T13" fmla="*/ 11159 h 228600"/>
              <a:gd name="T14" fmla="*/ 1450928 w 1462087"/>
              <a:gd name="T15" fmla="*/ 217441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2087" h="228600">
                <a:moveTo>
                  <a:pt x="38100" y="0"/>
                </a:moveTo>
                <a:lnTo>
                  <a:pt x="38099" y="0"/>
                </a:lnTo>
                <a:cubicBezTo>
                  <a:pt x="17057" y="0"/>
                  <a:pt x="0" y="17057"/>
                  <a:pt x="0" y="38099"/>
                </a:cubicBezTo>
                <a:lnTo>
                  <a:pt x="0" y="190500"/>
                </a:lnTo>
                <a:cubicBezTo>
                  <a:pt x="0" y="211542"/>
                  <a:pt x="17057" y="228599"/>
                  <a:pt x="38099" y="228600"/>
                </a:cubicBezTo>
                <a:lnTo>
                  <a:pt x="1423987" y="228600"/>
                </a:lnTo>
                <a:cubicBezTo>
                  <a:pt x="1445029" y="228599"/>
                  <a:pt x="1462087" y="211542"/>
                  <a:pt x="1462087" y="190500"/>
                </a:cubicBezTo>
                <a:lnTo>
                  <a:pt x="1462087" y="38100"/>
                </a:lnTo>
                <a:cubicBezTo>
                  <a:pt x="1462087" y="17057"/>
                  <a:pt x="1445029" y="0"/>
                  <a:pt x="1423987" y="0"/>
                </a:cubicBezTo>
                <a:lnTo>
                  <a:pt x="38100" y="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Presi</a:t>
            </a:r>
            <a:r>
              <a:rPr lang="es-PA" alt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ó</a:t>
            </a: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n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escolar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7361237" y="5872163"/>
            <a:ext cx="1559221" cy="195759"/>
          </a:xfrm>
          <a:custGeom>
            <a:avLst/>
            <a:gdLst>
              <a:gd name="T0" fmla="*/ 662781 w 893762"/>
              <a:gd name="T1" fmla="*/ 0 h 228600"/>
              <a:gd name="T2" fmla="*/ 1325562 w 893762"/>
              <a:gd name="T3" fmla="*/ 114300 h 228600"/>
              <a:gd name="T4" fmla="*/ 662781 w 893762"/>
              <a:gd name="T5" fmla="*/ 228600 h 228600"/>
              <a:gd name="T6" fmla="*/ 0 w 893762"/>
              <a:gd name="T7" fmla="*/ 114300 h 228600"/>
              <a:gd name="T8" fmla="*/ 0 60000 65536"/>
              <a:gd name="T9" fmla="*/ 0 60000 65536"/>
              <a:gd name="T10" fmla="*/ 0 60000 65536"/>
              <a:gd name="T11" fmla="*/ 0 60000 65536"/>
              <a:gd name="T12" fmla="*/ 11159 w 893762"/>
              <a:gd name="T13" fmla="*/ 11159 h 228600"/>
              <a:gd name="T14" fmla="*/ 882603 w 893762"/>
              <a:gd name="T15" fmla="*/ 217441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3762" h="228600">
                <a:moveTo>
                  <a:pt x="38100" y="0"/>
                </a:moveTo>
                <a:lnTo>
                  <a:pt x="38099" y="0"/>
                </a:lnTo>
                <a:cubicBezTo>
                  <a:pt x="17057" y="0"/>
                  <a:pt x="0" y="17057"/>
                  <a:pt x="0" y="38099"/>
                </a:cubicBezTo>
                <a:lnTo>
                  <a:pt x="0" y="190500"/>
                </a:lnTo>
                <a:cubicBezTo>
                  <a:pt x="0" y="211542"/>
                  <a:pt x="17057" y="228599"/>
                  <a:pt x="38099" y="228600"/>
                </a:cubicBezTo>
                <a:lnTo>
                  <a:pt x="855662" y="228600"/>
                </a:lnTo>
                <a:cubicBezTo>
                  <a:pt x="876704" y="228599"/>
                  <a:pt x="893762" y="211542"/>
                  <a:pt x="893762" y="190500"/>
                </a:cubicBezTo>
                <a:lnTo>
                  <a:pt x="893762" y="38100"/>
                </a:lnTo>
                <a:cubicBezTo>
                  <a:pt x="893762" y="17057"/>
                  <a:pt x="876704" y="0"/>
                  <a:pt x="855662" y="0"/>
                </a:cubicBezTo>
                <a:lnTo>
                  <a:pt x="38100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Pensamiento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negativo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74638" y="2819400"/>
            <a:ext cx="1462087" cy="228600"/>
          </a:xfrm>
          <a:custGeom>
            <a:avLst/>
            <a:gdLst>
              <a:gd name="T0" fmla="*/ 731044 w 1462087"/>
              <a:gd name="T1" fmla="*/ 0 h 228600"/>
              <a:gd name="T2" fmla="*/ 1462087 w 1462087"/>
              <a:gd name="T3" fmla="*/ 114300 h 228600"/>
              <a:gd name="T4" fmla="*/ 731044 w 1462087"/>
              <a:gd name="T5" fmla="*/ 228600 h 228600"/>
              <a:gd name="T6" fmla="*/ 0 w 1462087"/>
              <a:gd name="T7" fmla="*/ 114300 h 228600"/>
              <a:gd name="T8" fmla="*/ 0 60000 65536"/>
              <a:gd name="T9" fmla="*/ 0 60000 65536"/>
              <a:gd name="T10" fmla="*/ 0 60000 65536"/>
              <a:gd name="T11" fmla="*/ 0 60000 65536"/>
              <a:gd name="T12" fmla="*/ 11159 w 1462087"/>
              <a:gd name="T13" fmla="*/ 11159 h 228600"/>
              <a:gd name="T14" fmla="*/ 1450928 w 1462087"/>
              <a:gd name="T15" fmla="*/ 217441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2087" h="228600">
                <a:moveTo>
                  <a:pt x="38100" y="0"/>
                </a:moveTo>
                <a:lnTo>
                  <a:pt x="38099" y="0"/>
                </a:lnTo>
                <a:cubicBezTo>
                  <a:pt x="17057" y="0"/>
                  <a:pt x="0" y="17057"/>
                  <a:pt x="0" y="38099"/>
                </a:cubicBezTo>
                <a:lnTo>
                  <a:pt x="0" y="190500"/>
                </a:lnTo>
                <a:cubicBezTo>
                  <a:pt x="0" y="211542"/>
                  <a:pt x="17057" y="228599"/>
                  <a:pt x="38099" y="228600"/>
                </a:cubicBezTo>
                <a:lnTo>
                  <a:pt x="1423987" y="228600"/>
                </a:lnTo>
                <a:cubicBezTo>
                  <a:pt x="1445029" y="228599"/>
                  <a:pt x="1462087" y="211542"/>
                  <a:pt x="1462087" y="190500"/>
                </a:cubicBezTo>
                <a:lnTo>
                  <a:pt x="1462087" y="38100"/>
                </a:lnTo>
                <a:cubicBezTo>
                  <a:pt x="1462087" y="17057"/>
                  <a:pt x="1445029" y="0"/>
                  <a:pt x="1423987" y="0"/>
                </a:cubicBezTo>
                <a:lnTo>
                  <a:pt x="38100" y="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Victim</a:t>
            </a:r>
            <a:r>
              <a:rPr lang="es-PA" alt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iza</a:t>
            </a: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ci</a:t>
            </a:r>
            <a:r>
              <a:rPr lang="es-PA" alt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ó</a:t>
            </a: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n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6372200" y="2348880"/>
            <a:ext cx="1082675" cy="228600"/>
          </a:xfrm>
          <a:custGeom>
            <a:avLst/>
            <a:gdLst>
              <a:gd name="T0" fmla="*/ 541338 w 1082675"/>
              <a:gd name="T1" fmla="*/ 0 h 228600"/>
              <a:gd name="T2" fmla="*/ 1082675 w 1082675"/>
              <a:gd name="T3" fmla="*/ 114300 h 228600"/>
              <a:gd name="T4" fmla="*/ 541338 w 1082675"/>
              <a:gd name="T5" fmla="*/ 228600 h 228600"/>
              <a:gd name="T6" fmla="*/ 0 w 1082675"/>
              <a:gd name="T7" fmla="*/ 114300 h 228600"/>
              <a:gd name="T8" fmla="*/ 0 60000 65536"/>
              <a:gd name="T9" fmla="*/ 0 60000 65536"/>
              <a:gd name="T10" fmla="*/ 0 60000 65536"/>
              <a:gd name="T11" fmla="*/ 0 60000 65536"/>
              <a:gd name="T12" fmla="*/ 11159 w 1082675"/>
              <a:gd name="T13" fmla="*/ 11159 h 228600"/>
              <a:gd name="T14" fmla="*/ 1071516 w 1082675"/>
              <a:gd name="T15" fmla="*/ 217441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2675" h="228600">
                <a:moveTo>
                  <a:pt x="38100" y="0"/>
                </a:moveTo>
                <a:lnTo>
                  <a:pt x="38099" y="0"/>
                </a:lnTo>
                <a:cubicBezTo>
                  <a:pt x="17057" y="0"/>
                  <a:pt x="0" y="17057"/>
                  <a:pt x="0" y="38099"/>
                </a:cubicBezTo>
                <a:lnTo>
                  <a:pt x="0" y="190500"/>
                </a:lnTo>
                <a:cubicBezTo>
                  <a:pt x="0" y="211542"/>
                  <a:pt x="17057" y="228599"/>
                  <a:pt x="38099" y="228600"/>
                </a:cubicBezTo>
                <a:lnTo>
                  <a:pt x="1044575" y="228600"/>
                </a:lnTo>
                <a:cubicBezTo>
                  <a:pt x="1065617" y="228599"/>
                  <a:pt x="1082675" y="211542"/>
                  <a:pt x="1082675" y="190500"/>
                </a:cubicBezTo>
                <a:lnTo>
                  <a:pt x="1082675" y="38100"/>
                </a:lnTo>
                <a:cubicBezTo>
                  <a:pt x="1082675" y="17057"/>
                  <a:pt x="1065617" y="0"/>
                  <a:pt x="1044575" y="0"/>
                </a:cubicBezTo>
                <a:lnTo>
                  <a:pt x="38100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Desarrollo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grpSp>
        <p:nvGrpSpPr>
          <p:cNvPr id="18" name="Group 14"/>
          <p:cNvGrpSpPr/>
          <p:nvPr/>
        </p:nvGrpSpPr>
        <p:grpSpPr bwMode="auto">
          <a:xfrm>
            <a:off x="274638" y="3765550"/>
            <a:ext cx="7999413" cy="1905000"/>
            <a:chOff x="173" y="2372"/>
            <a:chExt cx="5039" cy="1200"/>
          </a:xfrm>
        </p:grpSpPr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455" y="3187"/>
              <a:ext cx="477" cy="94"/>
            </a:xfrm>
            <a:custGeom>
              <a:avLst/>
              <a:gdLst>
                <a:gd name="T0" fmla="*/ 239 w 758938"/>
                <a:gd name="T1" fmla="*/ 0 h 150939"/>
                <a:gd name="T2" fmla="*/ 477 w 758938"/>
                <a:gd name="T3" fmla="*/ 47 h 150939"/>
                <a:gd name="T4" fmla="*/ 239 w 758938"/>
                <a:gd name="T5" fmla="*/ 94 h 150939"/>
                <a:gd name="T6" fmla="*/ 0 w 758938"/>
                <a:gd name="T7" fmla="*/ 47 h 1509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955 w 758938"/>
                <a:gd name="T13" fmla="*/ 8029 h 150939"/>
                <a:gd name="T14" fmla="*/ 750983 w 758938"/>
                <a:gd name="T15" fmla="*/ 142910 h 1509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8938" h="150939">
                  <a:moveTo>
                    <a:pt x="25156" y="0"/>
                  </a:moveTo>
                  <a:lnTo>
                    <a:pt x="25155" y="0"/>
                  </a:lnTo>
                  <a:cubicBezTo>
                    <a:pt x="11262" y="0"/>
                    <a:pt x="0" y="11262"/>
                    <a:pt x="0" y="25155"/>
                  </a:cubicBezTo>
                  <a:lnTo>
                    <a:pt x="0" y="125782"/>
                  </a:lnTo>
                  <a:cubicBezTo>
                    <a:pt x="0" y="139675"/>
                    <a:pt x="11262" y="150938"/>
                    <a:pt x="25155" y="150939"/>
                  </a:cubicBezTo>
                  <a:lnTo>
                    <a:pt x="733782" y="150939"/>
                  </a:lnTo>
                  <a:cubicBezTo>
                    <a:pt x="747675" y="150938"/>
                    <a:pt x="758939" y="139675"/>
                    <a:pt x="758939" y="125782"/>
                  </a:cubicBezTo>
                  <a:lnTo>
                    <a:pt x="758938" y="25156"/>
                  </a:lnTo>
                  <a:cubicBezTo>
                    <a:pt x="758938" y="11262"/>
                    <a:pt x="747674" y="0"/>
                    <a:pt x="733781" y="0"/>
                  </a:cubicBezTo>
                  <a:lnTo>
                    <a:pt x="25156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</a:ln>
            <a:effectLst/>
          </p:spPr>
          <p:txBody>
            <a:bodyPr lIns="90000" tIns="45000" rIns="90000" bIns="45000" anchor="ctr"/>
            <a:lstStyle/>
            <a:p>
              <a:pPr algn="ctr"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Sexo</a:t>
              </a:r>
              <a:endPara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4544" y="2372"/>
              <a:ext cx="668" cy="124"/>
            </a:xfrm>
            <a:custGeom>
              <a:avLst/>
              <a:gdLst>
                <a:gd name="T0" fmla="*/ 285 w 905009"/>
                <a:gd name="T1" fmla="*/ 0 h 228791"/>
                <a:gd name="T2" fmla="*/ 569 w 905009"/>
                <a:gd name="T3" fmla="*/ 72 h 228791"/>
                <a:gd name="T4" fmla="*/ 285 w 905009"/>
                <a:gd name="T5" fmla="*/ 143 h 228791"/>
                <a:gd name="T6" fmla="*/ 0 w 905009"/>
                <a:gd name="T7" fmla="*/ 72 h 2287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34 w 905009"/>
                <a:gd name="T13" fmla="*/ 11200 h 228791"/>
                <a:gd name="T14" fmla="*/ 893875 w 905009"/>
                <a:gd name="T15" fmla="*/ 217591 h 2287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5009" h="228791">
                  <a:moveTo>
                    <a:pt x="38132" y="0"/>
                  </a:moveTo>
                  <a:lnTo>
                    <a:pt x="38131" y="0"/>
                  </a:lnTo>
                  <a:cubicBezTo>
                    <a:pt x="17072" y="0"/>
                    <a:pt x="0" y="17072"/>
                    <a:pt x="0" y="38131"/>
                  </a:cubicBezTo>
                  <a:lnTo>
                    <a:pt x="0" y="190659"/>
                  </a:lnTo>
                  <a:cubicBezTo>
                    <a:pt x="0" y="211718"/>
                    <a:pt x="17072" y="228790"/>
                    <a:pt x="38131" y="228791"/>
                  </a:cubicBezTo>
                  <a:lnTo>
                    <a:pt x="866877" y="228791"/>
                  </a:lnTo>
                  <a:cubicBezTo>
                    <a:pt x="887936" y="228790"/>
                    <a:pt x="905009" y="211718"/>
                    <a:pt x="905009" y="190659"/>
                  </a:cubicBezTo>
                  <a:lnTo>
                    <a:pt x="905009" y="38132"/>
                  </a:lnTo>
                  <a:cubicBezTo>
                    <a:pt x="905009" y="17072"/>
                    <a:pt x="887936" y="0"/>
                    <a:pt x="866877" y="0"/>
                  </a:cubicBezTo>
                  <a:lnTo>
                    <a:pt x="38132" y="0"/>
                  </a:lnTo>
                  <a:close/>
                </a:path>
              </a:pathLst>
            </a:custGeom>
            <a:solidFill>
              <a:srgbClr val="00B050"/>
            </a:solidFill>
            <a:ln w="25560" cap="sq">
              <a:solidFill>
                <a:srgbClr val="3A5F8B"/>
              </a:solidFill>
              <a:miter lim="800000"/>
            </a:ln>
            <a:effectLst/>
          </p:spPr>
          <p:txBody>
            <a:bodyPr lIns="90000" tIns="45000" rIns="90000" bIns="45000" anchor="ctr"/>
            <a:lstStyle/>
            <a:p>
              <a:pPr algn="ctr"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Optimismo</a:t>
              </a:r>
              <a:endPara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173" y="3453"/>
              <a:ext cx="651" cy="119"/>
            </a:xfrm>
            <a:custGeom>
              <a:avLst/>
              <a:gdLst>
                <a:gd name="T0" fmla="*/ 326 w 1035204"/>
                <a:gd name="T1" fmla="*/ 0 h 190659"/>
                <a:gd name="T2" fmla="*/ 651 w 1035204"/>
                <a:gd name="T3" fmla="*/ 60 h 190659"/>
                <a:gd name="T4" fmla="*/ 326 w 1035204"/>
                <a:gd name="T5" fmla="*/ 119 h 190659"/>
                <a:gd name="T6" fmla="*/ 0 w 1035204"/>
                <a:gd name="T7" fmla="*/ 60 h 1906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541 w 1035204"/>
                <a:gd name="T13" fmla="*/ 9613 h 190659"/>
                <a:gd name="T14" fmla="*/ 1025663 w 1035204"/>
                <a:gd name="T15" fmla="*/ 181046 h 1906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5204" h="190659">
                  <a:moveTo>
                    <a:pt x="31777" y="0"/>
                  </a:moveTo>
                  <a:lnTo>
                    <a:pt x="31776" y="0"/>
                  </a:lnTo>
                  <a:cubicBezTo>
                    <a:pt x="14227" y="0"/>
                    <a:pt x="0" y="14227"/>
                    <a:pt x="0" y="31776"/>
                  </a:cubicBezTo>
                  <a:lnTo>
                    <a:pt x="0" y="158883"/>
                  </a:lnTo>
                  <a:cubicBezTo>
                    <a:pt x="0" y="176432"/>
                    <a:pt x="14227" y="190659"/>
                    <a:pt x="31776" y="190660"/>
                  </a:cubicBezTo>
                  <a:lnTo>
                    <a:pt x="1003428" y="190659"/>
                  </a:lnTo>
                  <a:cubicBezTo>
                    <a:pt x="1020977" y="190658"/>
                    <a:pt x="1035205" y="176431"/>
                    <a:pt x="1035205" y="158882"/>
                  </a:cubicBezTo>
                  <a:lnTo>
                    <a:pt x="1035204" y="31777"/>
                  </a:lnTo>
                  <a:cubicBezTo>
                    <a:pt x="1035204" y="14227"/>
                    <a:pt x="1020976" y="0"/>
                    <a:pt x="1003427" y="0"/>
                  </a:cubicBezTo>
                  <a:lnTo>
                    <a:pt x="31777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</a:ln>
            <a:effectLst/>
          </p:spPr>
          <p:txBody>
            <a:bodyPr lIns="90000" tIns="45000" rIns="90000" bIns="45000" anchor="ctr"/>
            <a:lstStyle/>
            <a:p>
              <a:pPr algn="ctr"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Auto-</a:t>
              </a: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estima</a:t>
              </a:r>
              <a:endPara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22" name="Group 18"/>
          <p:cNvGrpSpPr/>
          <p:nvPr/>
        </p:nvGrpSpPr>
        <p:grpSpPr bwMode="auto">
          <a:xfrm>
            <a:off x="1796257" y="3453059"/>
            <a:ext cx="1749425" cy="1362076"/>
            <a:chOff x="1139" y="2168"/>
            <a:chExt cx="1102" cy="858"/>
          </a:xfrm>
        </p:grpSpPr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1234" y="2168"/>
              <a:ext cx="1007" cy="143"/>
            </a:xfrm>
            <a:custGeom>
              <a:avLst/>
              <a:gdLst>
                <a:gd name="T0" fmla="*/ 504 w 1599125"/>
                <a:gd name="T1" fmla="*/ 0 h 228616"/>
                <a:gd name="T2" fmla="*/ 1007 w 1599125"/>
                <a:gd name="T3" fmla="*/ 72 h 228616"/>
                <a:gd name="T4" fmla="*/ 504 w 1599125"/>
                <a:gd name="T5" fmla="*/ 143 h 228616"/>
                <a:gd name="T6" fmla="*/ 0 w 1599125"/>
                <a:gd name="T7" fmla="*/ 72 h 228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16 w 1599125"/>
                <a:gd name="T13" fmla="*/ 11191 h 228616"/>
                <a:gd name="T14" fmla="*/ 1588009 w 1599125"/>
                <a:gd name="T15" fmla="*/ 217425 h 228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9125" h="228616">
                  <a:moveTo>
                    <a:pt x="38103" y="0"/>
                  </a:moveTo>
                  <a:lnTo>
                    <a:pt x="38102" y="0"/>
                  </a:lnTo>
                  <a:cubicBezTo>
                    <a:pt x="17059" y="0"/>
                    <a:pt x="0" y="17059"/>
                    <a:pt x="0" y="38102"/>
                  </a:cubicBezTo>
                  <a:lnTo>
                    <a:pt x="0" y="190513"/>
                  </a:lnTo>
                  <a:cubicBezTo>
                    <a:pt x="0" y="211556"/>
                    <a:pt x="17059" y="228615"/>
                    <a:pt x="38102" y="228616"/>
                  </a:cubicBezTo>
                  <a:lnTo>
                    <a:pt x="1561022" y="228616"/>
                  </a:lnTo>
                  <a:cubicBezTo>
                    <a:pt x="1582065" y="228615"/>
                    <a:pt x="1599125" y="211556"/>
                    <a:pt x="1599125" y="190513"/>
                  </a:cubicBezTo>
                  <a:lnTo>
                    <a:pt x="1599125" y="38103"/>
                  </a:lnTo>
                  <a:cubicBezTo>
                    <a:pt x="1599125" y="17059"/>
                    <a:pt x="1582065" y="0"/>
                    <a:pt x="1561022" y="0"/>
                  </a:cubicBezTo>
                  <a:lnTo>
                    <a:pt x="38103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</a:ln>
            <a:effectLst/>
          </p:spPr>
          <p:txBody>
            <a:bodyPr lIns="90000" tIns="45000" rIns="90000" bIns="45000" anchor="ctr"/>
            <a:lstStyle/>
            <a:p>
              <a:pPr algn="ctr"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Relaciones</a:t>
              </a:r>
              <a:r>
                <a:rPr lang="en-US" sz="11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</a:t>
              </a: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rom</a:t>
              </a:r>
              <a:r>
                <a:rPr lang="es-PA" alt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á</a:t>
              </a: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nticas</a:t>
              </a:r>
              <a:endParaRPr lang="en-US" sz="11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1447" y="2678"/>
              <a:ext cx="663" cy="160"/>
            </a:xfrm>
            <a:custGeom>
              <a:avLst/>
              <a:gdLst>
                <a:gd name="T0" fmla="*/ 278 w 882057"/>
                <a:gd name="T1" fmla="*/ 0 h 195277"/>
                <a:gd name="T2" fmla="*/ 555 w 882057"/>
                <a:gd name="T3" fmla="*/ 61 h 195277"/>
                <a:gd name="T4" fmla="*/ 278 w 882057"/>
                <a:gd name="T5" fmla="*/ 122 h 195277"/>
                <a:gd name="T6" fmla="*/ 0 w 882057"/>
                <a:gd name="T7" fmla="*/ 61 h 195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536 w 882057"/>
                <a:gd name="T13" fmla="*/ 9604 h 195277"/>
                <a:gd name="T14" fmla="*/ 872521 w 882057"/>
                <a:gd name="T15" fmla="*/ 185673 h 195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2057" h="195277">
                  <a:moveTo>
                    <a:pt x="32546" y="0"/>
                  </a:moveTo>
                  <a:lnTo>
                    <a:pt x="32545" y="0"/>
                  </a:lnTo>
                  <a:cubicBezTo>
                    <a:pt x="14571" y="0"/>
                    <a:pt x="0" y="14571"/>
                    <a:pt x="0" y="32545"/>
                  </a:cubicBezTo>
                  <a:lnTo>
                    <a:pt x="0" y="162731"/>
                  </a:lnTo>
                  <a:cubicBezTo>
                    <a:pt x="0" y="180705"/>
                    <a:pt x="14571" y="195276"/>
                    <a:pt x="32545" y="195277"/>
                  </a:cubicBezTo>
                  <a:lnTo>
                    <a:pt x="849511" y="195277"/>
                  </a:lnTo>
                  <a:cubicBezTo>
                    <a:pt x="867485" y="195276"/>
                    <a:pt x="882057" y="180705"/>
                    <a:pt x="882057" y="162731"/>
                  </a:cubicBezTo>
                  <a:lnTo>
                    <a:pt x="882057" y="32546"/>
                  </a:lnTo>
                  <a:cubicBezTo>
                    <a:pt x="882057" y="14571"/>
                    <a:pt x="867485" y="0"/>
                    <a:pt x="849511" y="0"/>
                  </a:cubicBezTo>
                  <a:lnTo>
                    <a:pt x="32546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</a:ln>
            <a:effectLst/>
          </p:spPr>
          <p:txBody>
            <a:bodyPr lIns="90000" tIns="45000" rIns="90000" bIns="45000" anchor="ctr"/>
            <a:lstStyle/>
            <a:p>
              <a:pPr algn="ctr"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Eventos</a:t>
              </a:r>
              <a:r>
                <a:rPr lang="en-US" sz="11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de la </a:t>
              </a: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vida</a:t>
              </a:r>
              <a:endParaRPr lang="en-US" sz="11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1298" y="2496"/>
              <a:ext cx="717" cy="163"/>
            </a:xfrm>
            <a:custGeom>
              <a:avLst/>
              <a:gdLst>
                <a:gd name="T0" fmla="*/ 336 w 1066083"/>
                <a:gd name="T1" fmla="*/ 0 h 228616"/>
                <a:gd name="T2" fmla="*/ 671 w 1066083"/>
                <a:gd name="T3" fmla="*/ 72 h 228616"/>
                <a:gd name="T4" fmla="*/ 336 w 1066083"/>
                <a:gd name="T5" fmla="*/ 143 h 228616"/>
                <a:gd name="T6" fmla="*/ 0 w 1066083"/>
                <a:gd name="T7" fmla="*/ 72 h 228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22 w 1066083"/>
                <a:gd name="T13" fmla="*/ 11191 h 228616"/>
                <a:gd name="T14" fmla="*/ 1054961 w 1066083"/>
                <a:gd name="T15" fmla="*/ 217425 h 228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6083" h="228616">
                  <a:moveTo>
                    <a:pt x="38103" y="0"/>
                  </a:moveTo>
                  <a:lnTo>
                    <a:pt x="38102" y="0"/>
                  </a:lnTo>
                  <a:cubicBezTo>
                    <a:pt x="17059" y="0"/>
                    <a:pt x="0" y="17059"/>
                    <a:pt x="0" y="38102"/>
                  </a:cubicBezTo>
                  <a:lnTo>
                    <a:pt x="0" y="190513"/>
                  </a:lnTo>
                  <a:cubicBezTo>
                    <a:pt x="0" y="211556"/>
                    <a:pt x="17059" y="228615"/>
                    <a:pt x="38102" y="228616"/>
                  </a:cubicBezTo>
                  <a:lnTo>
                    <a:pt x="1027980" y="228616"/>
                  </a:lnTo>
                  <a:cubicBezTo>
                    <a:pt x="1049023" y="228615"/>
                    <a:pt x="1066083" y="211556"/>
                    <a:pt x="1066083" y="190513"/>
                  </a:cubicBezTo>
                  <a:lnTo>
                    <a:pt x="1066083" y="38103"/>
                  </a:lnTo>
                  <a:cubicBezTo>
                    <a:pt x="1066083" y="17059"/>
                    <a:pt x="1049023" y="0"/>
                    <a:pt x="1027980" y="0"/>
                  </a:cubicBezTo>
                  <a:lnTo>
                    <a:pt x="38103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</a:ln>
            <a:effectLst/>
          </p:spPr>
          <p:txBody>
            <a:bodyPr lIns="90000" tIns="45000" rIns="90000" bIns="45000" anchor="ctr"/>
            <a:lstStyle/>
            <a:p>
              <a:pPr algn="ctr"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Estr</a:t>
              </a:r>
              <a:r>
                <a:rPr lang="es-PA" alt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é</a:t>
              </a: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s</a:t>
              </a:r>
              <a:r>
                <a:rPr lang="en-US" sz="11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parental</a:t>
              </a:r>
              <a:endParaRPr lang="en-US" sz="11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>
              <a:off x="1464" y="2883"/>
              <a:ext cx="719" cy="143"/>
            </a:xfrm>
            <a:custGeom>
              <a:avLst/>
              <a:gdLst>
                <a:gd name="T0" fmla="*/ 360 w 1142232"/>
                <a:gd name="T1" fmla="*/ 0 h 228616"/>
                <a:gd name="T2" fmla="*/ 719 w 1142232"/>
                <a:gd name="T3" fmla="*/ 72 h 228616"/>
                <a:gd name="T4" fmla="*/ 360 w 1142232"/>
                <a:gd name="T5" fmla="*/ 143 h 228616"/>
                <a:gd name="T6" fmla="*/ 0 w 1142232"/>
                <a:gd name="T7" fmla="*/ 72 h 228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20 w 1142232"/>
                <a:gd name="T13" fmla="*/ 11191 h 228616"/>
                <a:gd name="T14" fmla="*/ 1131112 w 1142232"/>
                <a:gd name="T15" fmla="*/ 217425 h 228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2232" h="228616">
                  <a:moveTo>
                    <a:pt x="38103" y="0"/>
                  </a:moveTo>
                  <a:lnTo>
                    <a:pt x="38102" y="0"/>
                  </a:lnTo>
                  <a:cubicBezTo>
                    <a:pt x="17059" y="0"/>
                    <a:pt x="0" y="17059"/>
                    <a:pt x="0" y="38102"/>
                  </a:cubicBezTo>
                  <a:lnTo>
                    <a:pt x="0" y="190513"/>
                  </a:lnTo>
                  <a:cubicBezTo>
                    <a:pt x="0" y="211556"/>
                    <a:pt x="17059" y="228615"/>
                    <a:pt x="38102" y="228616"/>
                  </a:cubicBezTo>
                  <a:lnTo>
                    <a:pt x="1104129" y="228616"/>
                  </a:lnTo>
                  <a:cubicBezTo>
                    <a:pt x="1125172" y="228615"/>
                    <a:pt x="1142232" y="211556"/>
                    <a:pt x="1142232" y="190513"/>
                  </a:cubicBezTo>
                  <a:lnTo>
                    <a:pt x="1142232" y="38103"/>
                  </a:lnTo>
                  <a:cubicBezTo>
                    <a:pt x="1142232" y="17059"/>
                    <a:pt x="1125172" y="0"/>
                    <a:pt x="1104129" y="0"/>
                  </a:cubicBezTo>
                  <a:lnTo>
                    <a:pt x="38103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</a:ln>
            <a:effectLst/>
          </p:spPr>
          <p:txBody>
            <a:bodyPr lIns="90000" tIns="45000" rIns="90000" bIns="45000" anchor="ctr"/>
            <a:lstStyle/>
            <a:p>
              <a:pPr algn="ctr"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Estilo</a:t>
              </a:r>
              <a:r>
                <a:rPr lang="en-US" sz="12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parental</a:t>
              </a:r>
              <a:endPara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1139" y="2328"/>
              <a:ext cx="1097" cy="177"/>
            </a:xfrm>
            <a:custGeom>
              <a:avLst/>
              <a:gdLst>
                <a:gd name="T0" fmla="*/ 552 w 1751422"/>
                <a:gd name="T1" fmla="*/ 0 h 209565"/>
                <a:gd name="T2" fmla="*/ 1103 w 1751422"/>
                <a:gd name="T3" fmla="*/ 66 h 209565"/>
                <a:gd name="T4" fmla="*/ 552 w 1751422"/>
                <a:gd name="T5" fmla="*/ 131 h 209565"/>
                <a:gd name="T6" fmla="*/ 0 w 1751422"/>
                <a:gd name="T7" fmla="*/ 66 h 2095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527 w 1751422"/>
                <a:gd name="T13" fmla="*/ 9598 h 209565"/>
                <a:gd name="T14" fmla="*/ 1741895 w 1751422"/>
                <a:gd name="T15" fmla="*/ 199967 h 2095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51422" h="209565">
                  <a:moveTo>
                    <a:pt x="34928" y="0"/>
                  </a:moveTo>
                  <a:lnTo>
                    <a:pt x="34927" y="0"/>
                  </a:lnTo>
                  <a:cubicBezTo>
                    <a:pt x="15637" y="0"/>
                    <a:pt x="0" y="15637"/>
                    <a:pt x="0" y="34927"/>
                  </a:cubicBezTo>
                  <a:lnTo>
                    <a:pt x="0" y="174637"/>
                  </a:lnTo>
                  <a:cubicBezTo>
                    <a:pt x="0" y="193927"/>
                    <a:pt x="15637" y="209564"/>
                    <a:pt x="34927" y="209565"/>
                  </a:cubicBezTo>
                  <a:lnTo>
                    <a:pt x="1716495" y="209565"/>
                  </a:lnTo>
                  <a:cubicBezTo>
                    <a:pt x="1735785" y="209564"/>
                    <a:pt x="1751423" y="193927"/>
                    <a:pt x="1751423" y="174637"/>
                  </a:cubicBezTo>
                  <a:lnTo>
                    <a:pt x="1751422" y="34928"/>
                  </a:lnTo>
                  <a:cubicBezTo>
                    <a:pt x="1751422" y="15637"/>
                    <a:pt x="1735784" y="0"/>
                    <a:pt x="1716494" y="0"/>
                  </a:cubicBezTo>
                  <a:lnTo>
                    <a:pt x="34928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</a:ln>
            <a:effectLst/>
          </p:spPr>
          <p:txBody>
            <a:bodyPr lIns="90000" tIns="45000" rIns="90000" bIns="45000" anchor="ctr"/>
            <a:lstStyle/>
            <a:p>
              <a:pPr algn="ctr"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Conflicto</a:t>
              </a:r>
              <a:r>
                <a:rPr lang="en-US" sz="12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/cohesi</a:t>
              </a:r>
              <a:r>
                <a:rPr lang="es-PA" altLang="en-US" sz="12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ó</a:t>
              </a:r>
              <a:r>
                <a:rPr lang="en-US" sz="12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n </a:t>
              </a: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familia</a:t>
              </a:r>
              <a:endPara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468130" y="5208588"/>
            <a:ext cx="876483" cy="257175"/>
          </a:xfrm>
          <a:custGeom>
            <a:avLst/>
            <a:gdLst>
              <a:gd name="T0" fmla="*/ 357982 w 715963"/>
              <a:gd name="T1" fmla="*/ 0 h 179388"/>
              <a:gd name="T2" fmla="*/ 715963 w 715963"/>
              <a:gd name="T3" fmla="*/ 89694 h 179388"/>
              <a:gd name="T4" fmla="*/ 357982 w 715963"/>
              <a:gd name="T5" fmla="*/ 179388 h 179388"/>
              <a:gd name="T6" fmla="*/ 0 w 715963"/>
              <a:gd name="T7" fmla="*/ 89694 h 179388"/>
              <a:gd name="T8" fmla="*/ 0 60000 65536"/>
              <a:gd name="T9" fmla="*/ 0 60000 65536"/>
              <a:gd name="T10" fmla="*/ 0 60000 65536"/>
              <a:gd name="T11" fmla="*/ 0 60000 65536"/>
              <a:gd name="T12" fmla="*/ 8757 w 715963"/>
              <a:gd name="T13" fmla="*/ 8757 h 179388"/>
              <a:gd name="T14" fmla="*/ 707206 w 715963"/>
              <a:gd name="T15" fmla="*/ 170631 h 179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5963" h="179388">
                <a:moveTo>
                  <a:pt x="29898" y="0"/>
                </a:moveTo>
                <a:lnTo>
                  <a:pt x="29897" y="0"/>
                </a:lnTo>
                <a:cubicBezTo>
                  <a:pt x="13385" y="0"/>
                  <a:pt x="0" y="13385"/>
                  <a:pt x="0" y="29897"/>
                </a:cubicBezTo>
                <a:lnTo>
                  <a:pt x="0" y="149490"/>
                </a:lnTo>
                <a:cubicBezTo>
                  <a:pt x="0" y="166002"/>
                  <a:pt x="13385" y="179387"/>
                  <a:pt x="29897" y="179388"/>
                </a:cubicBezTo>
                <a:lnTo>
                  <a:pt x="686065" y="179388"/>
                </a:lnTo>
                <a:cubicBezTo>
                  <a:pt x="702577" y="179387"/>
                  <a:pt x="715963" y="166002"/>
                  <a:pt x="715963" y="149490"/>
                </a:cubicBezTo>
                <a:lnTo>
                  <a:pt x="715963" y="29898"/>
                </a:lnTo>
                <a:cubicBezTo>
                  <a:pt x="715963" y="13385"/>
                  <a:pt x="702577" y="0"/>
                  <a:pt x="686065" y="0"/>
                </a:cubicBezTo>
                <a:lnTo>
                  <a:pt x="29898" y="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puberdad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>
            <a:off x="7397750" y="5484813"/>
            <a:ext cx="1277938" cy="180975"/>
          </a:xfrm>
          <a:custGeom>
            <a:avLst/>
            <a:gdLst>
              <a:gd name="T0" fmla="*/ 638969 w 1277938"/>
              <a:gd name="T1" fmla="*/ 0 h 180975"/>
              <a:gd name="T2" fmla="*/ 1277938 w 1277938"/>
              <a:gd name="T3" fmla="*/ 90488 h 180975"/>
              <a:gd name="T4" fmla="*/ 638969 w 1277938"/>
              <a:gd name="T5" fmla="*/ 180975 h 180975"/>
              <a:gd name="T6" fmla="*/ 0 w 1277938"/>
              <a:gd name="T7" fmla="*/ 90488 h 180975"/>
              <a:gd name="T8" fmla="*/ 0 60000 65536"/>
              <a:gd name="T9" fmla="*/ 0 60000 65536"/>
              <a:gd name="T10" fmla="*/ 0 60000 65536"/>
              <a:gd name="T11" fmla="*/ 0 60000 65536"/>
              <a:gd name="T12" fmla="*/ 8835 w 1277938"/>
              <a:gd name="T13" fmla="*/ 8835 h 180975"/>
              <a:gd name="T14" fmla="*/ 1269103 w 1277938"/>
              <a:gd name="T15" fmla="*/ 172140 h 180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7938" h="180975">
                <a:moveTo>
                  <a:pt x="30162" y="0"/>
                </a:moveTo>
                <a:lnTo>
                  <a:pt x="30161" y="0"/>
                </a:lnTo>
                <a:cubicBezTo>
                  <a:pt x="13503" y="0"/>
                  <a:pt x="0" y="13503"/>
                  <a:pt x="0" y="30161"/>
                </a:cubicBezTo>
                <a:lnTo>
                  <a:pt x="0" y="150813"/>
                </a:lnTo>
                <a:cubicBezTo>
                  <a:pt x="0" y="167471"/>
                  <a:pt x="13503" y="180974"/>
                  <a:pt x="30161" y="180975"/>
                </a:cubicBezTo>
                <a:lnTo>
                  <a:pt x="1247776" y="180975"/>
                </a:lnTo>
                <a:cubicBezTo>
                  <a:pt x="1264434" y="180974"/>
                  <a:pt x="1277939" y="167471"/>
                  <a:pt x="1277939" y="150813"/>
                </a:cubicBezTo>
                <a:lnTo>
                  <a:pt x="1277938" y="30162"/>
                </a:lnTo>
                <a:cubicBezTo>
                  <a:pt x="1277938" y="13503"/>
                  <a:pt x="1264433" y="0"/>
                  <a:pt x="1247775" y="0"/>
                </a:cubicBezTo>
                <a:lnTo>
                  <a:pt x="30162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Abuso</a:t>
            </a:r>
            <a:r>
              <a:rPr lang="en-US" sz="12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de </a:t>
            </a: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drogas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2147887" y="3151612"/>
            <a:ext cx="1447800" cy="295729"/>
          </a:xfrm>
          <a:custGeom>
            <a:avLst/>
            <a:gdLst>
              <a:gd name="T0" fmla="*/ 723900 w 1447800"/>
              <a:gd name="T1" fmla="*/ 0 h 228600"/>
              <a:gd name="T2" fmla="*/ 1447800 w 1447800"/>
              <a:gd name="T3" fmla="*/ 114300 h 228600"/>
              <a:gd name="T4" fmla="*/ 723900 w 1447800"/>
              <a:gd name="T5" fmla="*/ 228600 h 228600"/>
              <a:gd name="T6" fmla="*/ 0 w 1447800"/>
              <a:gd name="T7" fmla="*/ 114300 h 228600"/>
              <a:gd name="T8" fmla="*/ 0 60000 65536"/>
              <a:gd name="T9" fmla="*/ 0 60000 65536"/>
              <a:gd name="T10" fmla="*/ 0 60000 65536"/>
              <a:gd name="T11" fmla="*/ 0 60000 65536"/>
              <a:gd name="T12" fmla="*/ 11159 w 1447800"/>
              <a:gd name="T13" fmla="*/ 11159 h 228600"/>
              <a:gd name="T14" fmla="*/ 1436641 w 1447800"/>
              <a:gd name="T15" fmla="*/ 217441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7800" h="228600">
                <a:moveTo>
                  <a:pt x="38100" y="0"/>
                </a:moveTo>
                <a:lnTo>
                  <a:pt x="38099" y="0"/>
                </a:lnTo>
                <a:cubicBezTo>
                  <a:pt x="17057" y="0"/>
                  <a:pt x="0" y="17057"/>
                  <a:pt x="0" y="38099"/>
                </a:cubicBezTo>
                <a:lnTo>
                  <a:pt x="0" y="190500"/>
                </a:lnTo>
                <a:cubicBezTo>
                  <a:pt x="0" y="211542"/>
                  <a:pt x="17057" y="228599"/>
                  <a:pt x="38099" y="228600"/>
                </a:cubicBezTo>
                <a:lnTo>
                  <a:pt x="1409700" y="228600"/>
                </a:lnTo>
                <a:cubicBezTo>
                  <a:pt x="1430742" y="228599"/>
                  <a:pt x="1447800" y="211542"/>
                  <a:pt x="1447800" y="190500"/>
                </a:cubicBezTo>
                <a:lnTo>
                  <a:pt x="1447800" y="38100"/>
                </a:lnTo>
                <a:cubicBezTo>
                  <a:pt x="1447800" y="17057"/>
                  <a:pt x="1430742" y="0"/>
                  <a:pt x="1409700" y="0"/>
                </a:cubicBezTo>
                <a:lnTo>
                  <a:pt x="38100" y="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Fumar</a:t>
            </a:r>
            <a:r>
              <a:rPr lang="en-US" sz="12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prenatal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31" name="Freeform 27"/>
          <p:cNvSpPr>
            <a:spLocks noChangeArrowheads="1"/>
          </p:cNvSpPr>
          <p:nvPr/>
        </p:nvSpPr>
        <p:spPr bwMode="auto">
          <a:xfrm>
            <a:off x="2438400" y="1981200"/>
            <a:ext cx="1371600" cy="1588"/>
          </a:xfrm>
          <a:custGeom>
            <a:avLst/>
            <a:gdLst>
              <a:gd name="T0" fmla="*/ 1371600 w 3810"/>
              <a:gd name="T1" fmla="*/ 0 h 1588"/>
              <a:gd name="T2" fmla="*/ 0 w 3810"/>
              <a:gd name="T3" fmla="*/ 0 h 15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810" h="1588" fill="none">
                <a:moveTo>
                  <a:pt x="3810" y="0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Freeform 28"/>
          <p:cNvSpPr>
            <a:spLocks noChangeArrowheads="1"/>
          </p:cNvSpPr>
          <p:nvPr/>
        </p:nvSpPr>
        <p:spPr bwMode="auto">
          <a:xfrm>
            <a:off x="1344613" y="1828800"/>
            <a:ext cx="1093787" cy="152400"/>
          </a:xfrm>
          <a:custGeom>
            <a:avLst/>
            <a:gdLst>
              <a:gd name="T0" fmla="*/ 1093787 w 3040"/>
              <a:gd name="T1" fmla="*/ 152400 h 423"/>
              <a:gd name="T2" fmla="*/ 0 w 3040"/>
              <a:gd name="T3" fmla="*/ 0 h 42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40" h="423" fill="none">
                <a:moveTo>
                  <a:pt x="3040" y="423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Freeform 29"/>
          <p:cNvSpPr>
            <a:spLocks noChangeArrowheads="1"/>
          </p:cNvSpPr>
          <p:nvPr/>
        </p:nvSpPr>
        <p:spPr bwMode="auto">
          <a:xfrm>
            <a:off x="1522413" y="1981200"/>
            <a:ext cx="915987" cy="114300"/>
          </a:xfrm>
          <a:custGeom>
            <a:avLst/>
            <a:gdLst>
              <a:gd name="T0" fmla="*/ 915987 w 2545"/>
              <a:gd name="T1" fmla="*/ 0 h 317"/>
              <a:gd name="T2" fmla="*/ 0 w 2545"/>
              <a:gd name="T3" fmla="*/ 114300 h 3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45" h="317" fill="none">
                <a:moveTo>
                  <a:pt x="2545" y="0"/>
                </a:moveTo>
                <a:lnTo>
                  <a:pt x="0" y="317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Freeform 30"/>
          <p:cNvSpPr>
            <a:spLocks noChangeArrowheads="1"/>
          </p:cNvSpPr>
          <p:nvPr/>
        </p:nvSpPr>
        <p:spPr bwMode="auto">
          <a:xfrm>
            <a:off x="1890713" y="1981200"/>
            <a:ext cx="547687" cy="342900"/>
          </a:xfrm>
          <a:custGeom>
            <a:avLst/>
            <a:gdLst>
              <a:gd name="T0" fmla="*/ 547687 w 1058"/>
              <a:gd name="T1" fmla="*/ 0 h 952"/>
              <a:gd name="T2" fmla="*/ 0 w 1058"/>
              <a:gd name="T3" fmla="*/ 342900 h 9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58" h="952" fill="none">
                <a:moveTo>
                  <a:pt x="1058" y="0"/>
                </a:moveTo>
                <a:lnTo>
                  <a:pt x="0" y="952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Freeform 31"/>
          <p:cNvSpPr>
            <a:spLocks noChangeArrowheads="1"/>
          </p:cNvSpPr>
          <p:nvPr/>
        </p:nvSpPr>
        <p:spPr bwMode="auto">
          <a:xfrm>
            <a:off x="2514600" y="2895600"/>
            <a:ext cx="1676400" cy="1588"/>
          </a:xfrm>
          <a:custGeom>
            <a:avLst/>
            <a:gdLst>
              <a:gd name="T0" fmla="*/ 1676400 w 4656"/>
              <a:gd name="T1" fmla="*/ 0 h 1588"/>
              <a:gd name="T2" fmla="*/ 0 w 4656"/>
              <a:gd name="T3" fmla="*/ 0 h 15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56" h="1588" fill="none">
                <a:moveTo>
                  <a:pt x="4656" y="0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Freeform 32"/>
          <p:cNvSpPr>
            <a:spLocks noChangeArrowheads="1"/>
          </p:cNvSpPr>
          <p:nvPr/>
        </p:nvSpPr>
        <p:spPr bwMode="auto">
          <a:xfrm>
            <a:off x="1736725" y="2743200"/>
            <a:ext cx="795338" cy="139700"/>
          </a:xfrm>
          <a:custGeom>
            <a:avLst/>
            <a:gdLst>
              <a:gd name="T0" fmla="*/ 795338 w 2209"/>
              <a:gd name="T1" fmla="*/ 139700 h 389"/>
              <a:gd name="T2" fmla="*/ 0 w 2209"/>
              <a:gd name="T3" fmla="*/ 0 h 3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09" h="389" fill="none">
                <a:moveTo>
                  <a:pt x="2209" y="389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Freeform 33"/>
          <p:cNvSpPr>
            <a:spLocks noChangeArrowheads="1"/>
          </p:cNvSpPr>
          <p:nvPr/>
        </p:nvSpPr>
        <p:spPr bwMode="auto">
          <a:xfrm>
            <a:off x="1736725" y="2895600"/>
            <a:ext cx="777875" cy="1588"/>
          </a:xfrm>
          <a:custGeom>
            <a:avLst/>
            <a:gdLst>
              <a:gd name="T0" fmla="*/ 777875 w 2158"/>
              <a:gd name="T1" fmla="*/ 0 h 1588"/>
              <a:gd name="T2" fmla="*/ 0 w 2158"/>
              <a:gd name="T3" fmla="*/ 0 h 15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58" h="1588" fill="none">
                <a:moveTo>
                  <a:pt x="2158" y="0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Freeform 34"/>
          <p:cNvSpPr>
            <a:spLocks noChangeArrowheads="1"/>
          </p:cNvSpPr>
          <p:nvPr/>
        </p:nvSpPr>
        <p:spPr bwMode="auto">
          <a:xfrm>
            <a:off x="3505200" y="3636963"/>
            <a:ext cx="304800" cy="211137"/>
          </a:xfrm>
          <a:custGeom>
            <a:avLst/>
            <a:gdLst>
              <a:gd name="T0" fmla="*/ 304800 w 635"/>
              <a:gd name="T1" fmla="*/ 211137 h 953"/>
              <a:gd name="T2" fmla="*/ 0 w 635"/>
              <a:gd name="T3" fmla="*/ 0 h 9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" h="953" fill="none">
                <a:moveTo>
                  <a:pt x="635" y="953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Freeform 35"/>
          <p:cNvSpPr>
            <a:spLocks noChangeArrowheads="1"/>
          </p:cNvSpPr>
          <p:nvPr/>
        </p:nvSpPr>
        <p:spPr bwMode="auto">
          <a:xfrm rot="20760000">
            <a:off x="3560763" y="3744913"/>
            <a:ext cx="231775" cy="169862"/>
          </a:xfrm>
          <a:custGeom>
            <a:avLst/>
            <a:gdLst>
              <a:gd name="T0" fmla="*/ 231775 w 424"/>
              <a:gd name="T1" fmla="*/ 169862 h 106"/>
              <a:gd name="T2" fmla="*/ 0 w 424"/>
              <a:gd name="T3" fmla="*/ 0 h 10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4" h="106" fill="none">
                <a:moveTo>
                  <a:pt x="424" y="10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Freeform 36"/>
          <p:cNvSpPr>
            <a:spLocks noChangeArrowheads="1"/>
          </p:cNvSpPr>
          <p:nvPr/>
        </p:nvSpPr>
        <p:spPr bwMode="auto">
          <a:xfrm>
            <a:off x="3200400" y="3886200"/>
            <a:ext cx="609600" cy="190500"/>
          </a:xfrm>
          <a:custGeom>
            <a:avLst/>
            <a:gdLst>
              <a:gd name="T0" fmla="*/ 609600 w 1693"/>
              <a:gd name="T1" fmla="*/ 0 h 530"/>
              <a:gd name="T2" fmla="*/ 0 w 1693"/>
              <a:gd name="T3" fmla="*/ 190500 h 5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93" h="530" fill="none">
                <a:moveTo>
                  <a:pt x="1693" y="0"/>
                </a:moveTo>
                <a:lnTo>
                  <a:pt x="0" y="53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Freeform 37"/>
          <p:cNvSpPr>
            <a:spLocks noChangeArrowheads="1"/>
          </p:cNvSpPr>
          <p:nvPr/>
        </p:nvSpPr>
        <p:spPr bwMode="auto">
          <a:xfrm>
            <a:off x="3395663" y="3886200"/>
            <a:ext cx="414337" cy="400050"/>
          </a:xfrm>
          <a:custGeom>
            <a:avLst/>
            <a:gdLst>
              <a:gd name="T0" fmla="*/ 414337 w 847"/>
              <a:gd name="T1" fmla="*/ 0 h 1165"/>
              <a:gd name="T2" fmla="*/ 0 w 847"/>
              <a:gd name="T3" fmla="*/ 400050 h 116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7" h="1165" fill="none">
                <a:moveTo>
                  <a:pt x="847" y="0"/>
                </a:moveTo>
                <a:lnTo>
                  <a:pt x="0" y="1165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Freeform 38"/>
          <p:cNvSpPr>
            <a:spLocks noChangeArrowheads="1"/>
          </p:cNvSpPr>
          <p:nvPr/>
        </p:nvSpPr>
        <p:spPr bwMode="auto">
          <a:xfrm>
            <a:off x="3352800" y="4038600"/>
            <a:ext cx="485775" cy="495300"/>
          </a:xfrm>
          <a:custGeom>
            <a:avLst/>
            <a:gdLst>
              <a:gd name="T0" fmla="*/ 485775 w 1693"/>
              <a:gd name="T1" fmla="*/ 0 h 1588"/>
              <a:gd name="T2" fmla="*/ 0 w 1693"/>
              <a:gd name="T3" fmla="*/ 495300 h 15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93" h="1588" fill="none">
                <a:moveTo>
                  <a:pt x="1693" y="0"/>
                </a:moveTo>
                <a:lnTo>
                  <a:pt x="0" y="1588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Freeform 39"/>
          <p:cNvSpPr>
            <a:spLocks noChangeArrowheads="1"/>
          </p:cNvSpPr>
          <p:nvPr/>
        </p:nvSpPr>
        <p:spPr bwMode="auto">
          <a:xfrm rot="21060000">
            <a:off x="2298700" y="5143500"/>
            <a:ext cx="1828800" cy="3175"/>
          </a:xfrm>
          <a:custGeom>
            <a:avLst/>
            <a:gdLst>
              <a:gd name="T0" fmla="*/ 1828800 w 5079"/>
              <a:gd name="T1" fmla="*/ 0 h 11"/>
              <a:gd name="T2" fmla="*/ 0 w 5079"/>
              <a:gd name="T3" fmla="*/ 3175 h 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079" h="11" fill="none">
                <a:moveTo>
                  <a:pt x="5079" y="0"/>
                </a:moveTo>
                <a:lnTo>
                  <a:pt x="0" y="11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Freeform 40"/>
          <p:cNvSpPr>
            <a:spLocks noChangeArrowheads="1"/>
          </p:cNvSpPr>
          <p:nvPr/>
        </p:nvSpPr>
        <p:spPr bwMode="auto">
          <a:xfrm rot="18900000">
            <a:off x="1281113" y="5197475"/>
            <a:ext cx="788987" cy="398463"/>
          </a:xfrm>
          <a:custGeom>
            <a:avLst/>
            <a:gdLst>
              <a:gd name="T0" fmla="*/ 788987 w 2964"/>
              <a:gd name="T1" fmla="*/ 398463 h 1376"/>
              <a:gd name="T2" fmla="*/ 0 w 2964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64" h="1376" fill="none">
                <a:moveTo>
                  <a:pt x="2964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Freeform 41"/>
          <p:cNvSpPr>
            <a:spLocks noChangeArrowheads="1"/>
          </p:cNvSpPr>
          <p:nvPr/>
        </p:nvSpPr>
        <p:spPr bwMode="auto">
          <a:xfrm flipV="1">
            <a:off x="1344613" y="5262563"/>
            <a:ext cx="762000" cy="146050"/>
          </a:xfrm>
          <a:custGeom>
            <a:avLst/>
            <a:gdLst>
              <a:gd name="T0" fmla="*/ 762000 w 1906"/>
              <a:gd name="T1" fmla="*/ 146050 h 741"/>
              <a:gd name="T2" fmla="*/ 0 w 1906"/>
              <a:gd name="T3" fmla="*/ 0 h 7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6" h="741" fill="none">
                <a:moveTo>
                  <a:pt x="1906" y="741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Freeform 42"/>
          <p:cNvSpPr>
            <a:spLocks noChangeArrowheads="1"/>
          </p:cNvSpPr>
          <p:nvPr/>
        </p:nvSpPr>
        <p:spPr bwMode="auto">
          <a:xfrm>
            <a:off x="1479550" y="5240338"/>
            <a:ext cx="806450" cy="46037"/>
          </a:xfrm>
          <a:custGeom>
            <a:avLst/>
            <a:gdLst>
              <a:gd name="T0" fmla="*/ 806450 w 2752"/>
              <a:gd name="T1" fmla="*/ 46037 h 106"/>
              <a:gd name="T2" fmla="*/ 0 w 2752"/>
              <a:gd name="T3" fmla="*/ 0 h 10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52" h="106" fill="none">
                <a:moveTo>
                  <a:pt x="2752" y="10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Freeform 43"/>
          <p:cNvSpPr>
            <a:spLocks noChangeArrowheads="1"/>
          </p:cNvSpPr>
          <p:nvPr/>
        </p:nvSpPr>
        <p:spPr bwMode="auto">
          <a:xfrm rot="1200000">
            <a:off x="5676658" y="2318301"/>
            <a:ext cx="690804" cy="155782"/>
          </a:xfrm>
          <a:custGeom>
            <a:avLst/>
            <a:gdLst>
              <a:gd name="T0" fmla="*/ 968375 w 4657"/>
              <a:gd name="T1" fmla="*/ 0 h 125412"/>
              <a:gd name="T2" fmla="*/ 0 w 4657"/>
              <a:gd name="T3" fmla="*/ 0 h 1254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57" h="125412" fill="none">
                <a:moveTo>
                  <a:pt x="4657" y="0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Freeform 44"/>
          <p:cNvSpPr>
            <a:spLocks noChangeArrowheads="1"/>
          </p:cNvSpPr>
          <p:nvPr/>
        </p:nvSpPr>
        <p:spPr bwMode="auto">
          <a:xfrm rot="720000">
            <a:off x="3587750" y="3473450"/>
            <a:ext cx="342900" cy="82550"/>
          </a:xfrm>
          <a:custGeom>
            <a:avLst/>
            <a:gdLst>
              <a:gd name="T0" fmla="*/ 342900 w 2503"/>
              <a:gd name="T1" fmla="*/ 82550 h 529"/>
              <a:gd name="T2" fmla="*/ 0 w 2503"/>
              <a:gd name="T3" fmla="*/ 0 h 5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03" h="529" fill="none">
                <a:moveTo>
                  <a:pt x="2503" y="529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Freeform 45"/>
          <p:cNvSpPr>
            <a:spLocks noChangeArrowheads="1"/>
          </p:cNvSpPr>
          <p:nvPr/>
        </p:nvSpPr>
        <p:spPr bwMode="auto">
          <a:xfrm rot="2220000">
            <a:off x="3568700" y="439738"/>
            <a:ext cx="2286000" cy="1752600"/>
          </a:xfrm>
          <a:custGeom>
            <a:avLst/>
            <a:gdLst>
              <a:gd name="T0" fmla="*/ 2286000 w 6350"/>
              <a:gd name="T1" fmla="*/ 0 h 4868"/>
              <a:gd name="T2" fmla="*/ 0 w 6350"/>
              <a:gd name="T3" fmla="*/ 1752600 h 48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0" h="4868" fill="none">
                <a:moveTo>
                  <a:pt x="6350" y="0"/>
                </a:moveTo>
                <a:lnTo>
                  <a:pt x="0" y="4868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AutoShape 46"/>
          <p:cNvSpPr>
            <a:spLocks noChangeArrowheads="1"/>
          </p:cNvSpPr>
          <p:nvPr/>
        </p:nvSpPr>
        <p:spPr bwMode="auto">
          <a:xfrm>
            <a:off x="7442409" y="2690596"/>
            <a:ext cx="1050925" cy="184150"/>
          </a:xfrm>
          <a:custGeom>
            <a:avLst/>
            <a:gdLst>
              <a:gd name="T0" fmla="*/ 525463 w 1050925"/>
              <a:gd name="T1" fmla="*/ 0 h 184150"/>
              <a:gd name="T2" fmla="*/ 1050925 w 1050925"/>
              <a:gd name="T3" fmla="*/ 92075 h 184150"/>
              <a:gd name="T4" fmla="*/ 525463 w 1050925"/>
              <a:gd name="T5" fmla="*/ 184150 h 184150"/>
              <a:gd name="T6" fmla="*/ 0 w 1050925"/>
              <a:gd name="T7" fmla="*/ 92075 h 184150"/>
              <a:gd name="T8" fmla="*/ 0 60000 65536"/>
              <a:gd name="T9" fmla="*/ 0 60000 65536"/>
              <a:gd name="T10" fmla="*/ 0 60000 65536"/>
              <a:gd name="T11" fmla="*/ 0 60000 65536"/>
              <a:gd name="T12" fmla="*/ 8990 w 1050925"/>
              <a:gd name="T13" fmla="*/ 8990 h 184150"/>
              <a:gd name="T14" fmla="*/ 1041935 w 1050925"/>
              <a:gd name="T15" fmla="*/ 175160 h 184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0925" h="184150">
                <a:moveTo>
                  <a:pt x="30692" y="0"/>
                </a:moveTo>
                <a:lnTo>
                  <a:pt x="30691" y="0"/>
                </a:lnTo>
                <a:cubicBezTo>
                  <a:pt x="13741" y="0"/>
                  <a:pt x="0" y="13741"/>
                  <a:pt x="0" y="30691"/>
                </a:cubicBezTo>
                <a:lnTo>
                  <a:pt x="0" y="153458"/>
                </a:lnTo>
                <a:cubicBezTo>
                  <a:pt x="0" y="170408"/>
                  <a:pt x="13741" y="184149"/>
                  <a:pt x="30691" y="184150"/>
                </a:cubicBezTo>
                <a:lnTo>
                  <a:pt x="1020233" y="184150"/>
                </a:lnTo>
                <a:cubicBezTo>
                  <a:pt x="1037183" y="184149"/>
                  <a:pt x="1050925" y="170408"/>
                  <a:pt x="1050925" y="153458"/>
                </a:cubicBezTo>
                <a:lnTo>
                  <a:pt x="1050925" y="30692"/>
                </a:lnTo>
                <a:cubicBezTo>
                  <a:pt x="1050925" y="13741"/>
                  <a:pt x="1037183" y="0"/>
                  <a:pt x="1020233" y="0"/>
                </a:cubicBezTo>
                <a:lnTo>
                  <a:pt x="30692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Apoyo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Social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1" name="AutoShape 47"/>
          <p:cNvSpPr>
            <a:spLocks noChangeArrowheads="1"/>
          </p:cNvSpPr>
          <p:nvPr/>
        </p:nvSpPr>
        <p:spPr bwMode="auto">
          <a:xfrm>
            <a:off x="8192627" y="5075223"/>
            <a:ext cx="904875" cy="180204"/>
          </a:xfrm>
          <a:custGeom>
            <a:avLst/>
            <a:gdLst>
              <a:gd name="T0" fmla="*/ 304800 w 609600"/>
              <a:gd name="T1" fmla="*/ 0 h 152400"/>
              <a:gd name="T2" fmla="*/ 609600 w 609600"/>
              <a:gd name="T3" fmla="*/ 76200 h 152400"/>
              <a:gd name="T4" fmla="*/ 304800 w 609600"/>
              <a:gd name="T5" fmla="*/ 152400 h 152400"/>
              <a:gd name="T6" fmla="*/ 0 w 609600"/>
              <a:gd name="T7" fmla="*/ 7620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7440 w 609600"/>
              <a:gd name="T13" fmla="*/ 7440 h 152400"/>
              <a:gd name="T14" fmla="*/ 602160 w 609600"/>
              <a:gd name="T15" fmla="*/ 14496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" h="152400">
                <a:moveTo>
                  <a:pt x="25400" y="0"/>
                </a:moveTo>
                <a:lnTo>
                  <a:pt x="25399" y="0"/>
                </a:lnTo>
                <a:cubicBezTo>
                  <a:pt x="11371" y="0"/>
                  <a:pt x="0" y="11371"/>
                  <a:pt x="0" y="25399"/>
                </a:cubicBezTo>
                <a:lnTo>
                  <a:pt x="0" y="127000"/>
                </a:lnTo>
                <a:cubicBezTo>
                  <a:pt x="0" y="141028"/>
                  <a:pt x="11371" y="152399"/>
                  <a:pt x="25399" y="152400"/>
                </a:cubicBezTo>
                <a:lnTo>
                  <a:pt x="584200" y="152400"/>
                </a:lnTo>
                <a:cubicBezTo>
                  <a:pt x="598228" y="152399"/>
                  <a:pt x="609600" y="141028"/>
                  <a:pt x="609600" y="127000"/>
                </a:cubicBezTo>
                <a:lnTo>
                  <a:pt x="609600" y="25400"/>
                </a:lnTo>
                <a:cubicBezTo>
                  <a:pt x="609600" y="11371"/>
                  <a:pt x="598228" y="0"/>
                  <a:pt x="584200" y="0"/>
                </a:cubicBezTo>
                <a:lnTo>
                  <a:pt x="25400" y="0"/>
                </a:lnTo>
                <a:close/>
              </a:path>
            </a:pathLst>
          </a:custGeom>
          <a:solidFill>
            <a:srgbClr val="FF33FF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Enojarse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2" name="AutoShape 49"/>
          <p:cNvSpPr>
            <a:spLocks noChangeArrowheads="1"/>
          </p:cNvSpPr>
          <p:nvPr/>
        </p:nvSpPr>
        <p:spPr bwMode="auto">
          <a:xfrm>
            <a:off x="7404100" y="5029200"/>
            <a:ext cx="762000" cy="152400"/>
          </a:xfrm>
          <a:custGeom>
            <a:avLst/>
            <a:gdLst>
              <a:gd name="T0" fmla="*/ 381000 w 762000"/>
              <a:gd name="T1" fmla="*/ 0 h 152400"/>
              <a:gd name="T2" fmla="*/ 762000 w 762000"/>
              <a:gd name="T3" fmla="*/ 76200 h 152400"/>
              <a:gd name="T4" fmla="*/ 381000 w 762000"/>
              <a:gd name="T5" fmla="*/ 152400 h 152400"/>
              <a:gd name="T6" fmla="*/ 0 w 762000"/>
              <a:gd name="T7" fmla="*/ 7620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7440 w 762000"/>
              <a:gd name="T13" fmla="*/ 7440 h 152400"/>
              <a:gd name="T14" fmla="*/ 754560 w 762000"/>
              <a:gd name="T15" fmla="*/ 14496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" h="152400">
                <a:moveTo>
                  <a:pt x="25400" y="0"/>
                </a:moveTo>
                <a:lnTo>
                  <a:pt x="25399" y="0"/>
                </a:lnTo>
                <a:cubicBezTo>
                  <a:pt x="11371" y="0"/>
                  <a:pt x="0" y="11371"/>
                  <a:pt x="0" y="25399"/>
                </a:cubicBezTo>
                <a:lnTo>
                  <a:pt x="0" y="127000"/>
                </a:lnTo>
                <a:cubicBezTo>
                  <a:pt x="0" y="141028"/>
                  <a:pt x="11371" y="152399"/>
                  <a:pt x="25399" y="152400"/>
                </a:cubicBezTo>
                <a:lnTo>
                  <a:pt x="736600" y="152400"/>
                </a:lnTo>
                <a:cubicBezTo>
                  <a:pt x="750628" y="152399"/>
                  <a:pt x="762000" y="141028"/>
                  <a:pt x="762000" y="127000"/>
                </a:cubicBezTo>
                <a:lnTo>
                  <a:pt x="762000" y="25400"/>
                </a:lnTo>
                <a:cubicBezTo>
                  <a:pt x="762000" y="11371"/>
                  <a:pt x="750628" y="0"/>
                  <a:pt x="736600" y="0"/>
                </a:cubicBezTo>
                <a:lnTo>
                  <a:pt x="25400" y="0"/>
                </a:lnTo>
                <a:close/>
              </a:path>
            </a:pathLst>
          </a:custGeom>
          <a:solidFill>
            <a:srgbClr val="FF33FF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Desfogue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3" name="AutoShape 50"/>
          <p:cNvSpPr>
            <a:spLocks noChangeArrowheads="1"/>
          </p:cNvSpPr>
          <p:nvPr/>
        </p:nvSpPr>
        <p:spPr bwMode="auto">
          <a:xfrm>
            <a:off x="7226300" y="4232275"/>
            <a:ext cx="746125" cy="152400"/>
          </a:xfrm>
          <a:custGeom>
            <a:avLst/>
            <a:gdLst>
              <a:gd name="T0" fmla="*/ 373063 w 746125"/>
              <a:gd name="T1" fmla="*/ 0 h 152400"/>
              <a:gd name="T2" fmla="*/ 746125 w 746125"/>
              <a:gd name="T3" fmla="*/ 76200 h 152400"/>
              <a:gd name="T4" fmla="*/ 373063 w 746125"/>
              <a:gd name="T5" fmla="*/ 152400 h 152400"/>
              <a:gd name="T6" fmla="*/ 0 w 746125"/>
              <a:gd name="T7" fmla="*/ 7620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7440 w 746125"/>
              <a:gd name="T13" fmla="*/ 7440 h 152400"/>
              <a:gd name="T14" fmla="*/ 738685 w 746125"/>
              <a:gd name="T15" fmla="*/ 14496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6125" h="152400">
                <a:moveTo>
                  <a:pt x="25400" y="0"/>
                </a:moveTo>
                <a:lnTo>
                  <a:pt x="25399" y="0"/>
                </a:lnTo>
                <a:cubicBezTo>
                  <a:pt x="11371" y="0"/>
                  <a:pt x="0" y="11371"/>
                  <a:pt x="0" y="25399"/>
                </a:cubicBezTo>
                <a:lnTo>
                  <a:pt x="0" y="127000"/>
                </a:lnTo>
                <a:cubicBezTo>
                  <a:pt x="0" y="141028"/>
                  <a:pt x="11371" y="152399"/>
                  <a:pt x="25399" y="152400"/>
                </a:cubicBezTo>
                <a:lnTo>
                  <a:pt x="720725" y="152400"/>
                </a:lnTo>
                <a:cubicBezTo>
                  <a:pt x="734753" y="152399"/>
                  <a:pt x="746125" y="141028"/>
                  <a:pt x="746125" y="127000"/>
                </a:cubicBezTo>
                <a:lnTo>
                  <a:pt x="746125" y="25400"/>
                </a:lnTo>
                <a:cubicBezTo>
                  <a:pt x="746125" y="11371"/>
                  <a:pt x="734753" y="0"/>
                  <a:pt x="720725" y="0"/>
                </a:cubicBezTo>
                <a:lnTo>
                  <a:pt x="25400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>
                <a:solidFill>
                  <a:srgbClr val="FFFFFF"/>
                </a:solidFill>
                <a:ea typeface="Microsoft YaHei" charset="0"/>
                <a:cs typeface="Microsoft YaHei" charset="0"/>
              </a:rPr>
              <a:t>Humor</a:t>
            </a:r>
          </a:p>
        </p:txBody>
      </p:sp>
      <p:sp>
        <p:nvSpPr>
          <p:cNvPr id="54" name="AutoShape 51"/>
          <p:cNvSpPr>
            <a:spLocks noChangeArrowheads="1"/>
          </p:cNvSpPr>
          <p:nvPr/>
        </p:nvSpPr>
        <p:spPr bwMode="auto">
          <a:xfrm>
            <a:off x="7412038" y="4864100"/>
            <a:ext cx="914400" cy="152400"/>
          </a:xfrm>
          <a:custGeom>
            <a:avLst/>
            <a:gdLst>
              <a:gd name="T0" fmla="*/ 457200 w 914400"/>
              <a:gd name="T1" fmla="*/ 0 h 152400"/>
              <a:gd name="T2" fmla="*/ 914400 w 914400"/>
              <a:gd name="T3" fmla="*/ 76200 h 152400"/>
              <a:gd name="T4" fmla="*/ 457200 w 914400"/>
              <a:gd name="T5" fmla="*/ 152400 h 152400"/>
              <a:gd name="T6" fmla="*/ 0 w 914400"/>
              <a:gd name="T7" fmla="*/ 7620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7440 w 914400"/>
              <a:gd name="T13" fmla="*/ 7440 h 152400"/>
              <a:gd name="T14" fmla="*/ 906960 w 914400"/>
              <a:gd name="T15" fmla="*/ 14496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" h="152400">
                <a:moveTo>
                  <a:pt x="25400" y="0"/>
                </a:moveTo>
                <a:lnTo>
                  <a:pt x="25399" y="0"/>
                </a:lnTo>
                <a:cubicBezTo>
                  <a:pt x="11371" y="0"/>
                  <a:pt x="0" y="11371"/>
                  <a:pt x="0" y="25399"/>
                </a:cubicBezTo>
                <a:lnTo>
                  <a:pt x="0" y="127000"/>
                </a:lnTo>
                <a:cubicBezTo>
                  <a:pt x="0" y="141028"/>
                  <a:pt x="11371" y="152399"/>
                  <a:pt x="25399" y="152400"/>
                </a:cubicBezTo>
                <a:lnTo>
                  <a:pt x="889000" y="152400"/>
                </a:lnTo>
                <a:cubicBezTo>
                  <a:pt x="903028" y="152399"/>
                  <a:pt x="914400" y="141028"/>
                  <a:pt x="914400" y="127000"/>
                </a:cubicBezTo>
                <a:lnTo>
                  <a:pt x="914400" y="25400"/>
                </a:lnTo>
                <a:cubicBezTo>
                  <a:pt x="914400" y="11371"/>
                  <a:pt x="903028" y="0"/>
                  <a:pt x="889000" y="0"/>
                </a:cubicBezTo>
                <a:lnTo>
                  <a:pt x="25400" y="0"/>
                </a:lnTo>
                <a:close/>
              </a:path>
            </a:pathLst>
          </a:custGeom>
          <a:solidFill>
            <a:srgbClr val="FF33FF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Ruminacion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5" name="AutoShape 52"/>
          <p:cNvSpPr>
            <a:spLocks noChangeArrowheads="1"/>
          </p:cNvSpPr>
          <p:nvPr/>
        </p:nvSpPr>
        <p:spPr bwMode="auto">
          <a:xfrm>
            <a:off x="7404100" y="5297881"/>
            <a:ext cx="1271588" cy="186932"/>
          </a:xfrm>
          <a:custGeom>
            <a:avLst/>
            <a:gdLst>
              <a:gd name="T0" fmla="*/ 533400 w 1066800"/>
              <a:gd name="T1" fmla="*/ 0 h 152400"/>
              <a:gd name="T2" fmla="*/ 1066800 w 1066800"/>
              <a:gd name="T3" fmla="*/ 76200 h 152400"/>
              <a:gd name="T4" fmla="*/ 533400 w 1066800"/>
              <a:gd name="T5" fmla="*/ 152400 h 152400"/>
              <a:gd name="T6" fmla="*/ 0 w 1066800"/>
              <a:gd name="T7" fmla="*/ 7620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7440 w 1066800"/>
              <a:gd name="T13" fmla="*/ 7440 h 152400"/>
              <a:gd name="T14" fmla="*/ 1059360 w 1066800"/>
              <a:gd name="T15" fmla="*/ 14496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152400">
                <a:moveTo>
                  <a:pt x="25400" y="0"/>
                </a:moveTo>
                <a:lnTo>
                  <a:pt x="25399" y="0"/>
                </a:lnTo>
                <a:cubicBezTo>
                  <a:pt x="11371" y="0"/>
                  <a:pt x="0" y="11371"/>
                  <a:pt x="0" y="25399"/>
                </a:cubicBezTo>
                <a:lnTo>
                  <a:pt x="0" y="127000"/>
                </a:lnTo>
                <a:cubicBezTo>
                  <a:pt x="0" y="141028"/>
                  <a:pt x="11371" y="152399"/>
                  <a:pt x="25399" y="152400"/>
                </a:cubicBezTo>
                <a:lnTo>
                  <a:pt x="1041400" y="152400"/>
                </a:lnTo>
                <a:cubicBezTo>
                  <a:pt x="1055428" y="152399"/>
                  <a:pt x="1066800" y="141028"/>
                  <a:pt x="1066800" y="127000"/>
                </a:cubicBezTo>
                <a:lnTo>
                  <a:pt x="1066800" y="25400"/>
                </a:lnTo>
                <a:cubicBezTo>
                  <a:pt x="1066800" y="11371"/>
                  <a:pt x="1055428" y="0"/>
                  <a:pt x="1041400" y="0"/>
                </a:cubicBezTo>
                <a:lnTo>
                  <a:pt x="25400" y="0"/>
                </a:lnTo>
                <a:close/>
              </a:path>
            </a:pathLst>
          </a:custGeom>
          <a:solidFill>
            <a:srgbClr val="FF33FF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Perfec</a:t>
            </a:r>
            <a:r>
              <a:rPr lang="es-PA" altLang="en-US" sz="110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c</a:t>
            </a:r>
            <a:r>
              <a:rPr lang="en-US" sz="110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ionismo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6" name="AutoShape 53"/>
          <p:cNvSpPr>
            <a:spLocks noChangeArrowheads="1"/>
          </p:cNvSpPr>
          <p:nvPr/>
        </p:nvSpPr>
        <p:spPr bwMode="auto">
          <a:xfrm>
            <a:off x="6350000" y="1954213"/>
            <a:ext cx="1397000" cy="203200"/>
          </a:xfrm>
          <a:custGeom>
            <a:avLst/>
            <a:gdLst>
              <a:gd name="T0" fmla="*/ 698500 w 1397591"/>
              <a:gd name="T1" fmla="*/ 0 h 204294"/>
              <a:gd name="T2" fmla="*/ 1397000 w 1397591"/>
              <a:gd name="T3" fmla="*/ 101600 h 204294"/>
              <a:gd name="T4" fmla="*/ 698500 w 1397591"/>
              <a:gd name="T5" fmla="*/ 203200 h 204294"/>
              <a:gd name="T6" fmla="*/ 0 w 1397591"/>
              <a:gd name="T7" fmla="*/ 101600 h 204294"/>
              <a:gd name="T8" fmla="*/ 0 60000 65536"/>
              <a:gd name="T9" fmla="*/ 0 60000 65536"/>
              <a:gd name="T10" fmla="*/ 0 60000 65536"/>
              <a:gd name="T11" fmla="*/ 0 60000 65536"/>
              <a:gd name="T12" fmla="*/ 9973 w 1397591"/>
              <a:gd name="T13" fmla="*/ 9973 h 204294"/>
              <a:gd name="T14" fmla="*/ 1387618 w 1397591"/>
              <a:gd name="T15" fmla="*/ 194321 h 204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7591" h="204294">
                <a:moveTo>
                  <a:pt x="34049" y="0"/>
                </a:moveTo>
                <a:lnTo>
                  <a:pt x="34048" y="0"/>
                </a:lnTo>
                <a:cubicBezTo>
                  <a:pt x="15244" y="0"/>
                  <a:pt x="0" y="15244"/>
                  <a:pt x="0" y="34048"/>
                </a:cubicBezTo>
                <a:lnTo>
                  <a:pt x="0" y="170245"/>
                </a:lnTo>
                <a:cubicBezTo>
                  <a:pt x="0" y="189049"/>
                  <a:pt x="15244" y="204293"/>
                  <a:pt x="34048" y="204294"/>
                </a:cubicBezTo>
                <a:lnTo>
                  <a:pt x="1363542" y="204294"/>
                </a:lnTo>
                <a:cubicBezTo>
                  <a:pt x="1382346" y="204293"/>
                  <a:pt x="1397591" y="189049"/>
                  <a:pt x="1397591" y="170245"/>
                </a:cubicBezTo>
                <a:lnTo>
                  <a:pt x="1397591" y="34049"/>
                </a:lnTo>
                <a:cubicBezTo>
                  <a:pt x="1397591" y="15244"/>
                  <a:pt x="1382346" y="0"/>
                  <a:pt x="1363542" y="0"/>
                </a:cubicBezTo>
                <a:lnTo>
                  <a:pt x="34049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Apoyo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professional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7" name="Freeform 54"/>
          <p:cNvSpPr>
            <a:spLocks noChangeArrowheads="1"/>
          </p:cNvSpPr>
          <p:nvPr/>
        </p:nvSpPr>
        <p:spPr bwMode="auto">
          <a:xfrm rot="15360000">
            <a:off x="6301581" y="3202782"/>
            <a:ext cx="954087" cy="1244600"/>
          </a:xfrm>
          <a:custGeom>
            <a:avLst/>
            <a:gdLst>
              <a:gd name="T0" fmla="*/ 954087 w 2329"/>
              <a:gd name="T1" fmla="*/ 1244600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Freeform 55"/>
          <p:cNvSpPr>
            <a:spLocks noChangeArrowheads="1"/>
          </p:cNvSpPr>
          <p:nvPr/>
        </p:nvSpPr>
        <p:spPr bwMode="auto">
          <a:xfrm rot="20400000">
            <a:off x="6203950" y="3871913"/>
            <a:ext cx="1023938" cy="401637"/>
          </a:xfrm>
          <a:custGeom>
            <a:avLst/>
            <a:gdLst>
              <a:gd name="T0" fmla="*/ 1023938 w 1905"/>
              <a:gd name="T1" fmla="*/ 0 h 741"/>
              <a:gd name="T2" fmla="*/ 0 w 1905"/>
              <a:gd name="T3" fmla="*/ 401637 h 7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741" fill="none">
                <a:moveTo>
                  <a:pt x="1905" y="0"/>
                </a:moveTo>
                <a:lnTo>
                  <a:pt x="0" y="741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Freeform 56"/>
          <p:cNvSpPr>
            <a:spLocks noChangeArrowheads="1"/>
          </p:cNvSpPr>
          <p:nvPr/>
        </p:nvSpPr>
        <p:spPr bwMode="auto">
          <a:xfrm>
            <a:off x="5257800" y="4800600"/>
            <a:ext cx="1447800" cy="1588"/>
          </a:xfrm>
          <a:custGeom>
            <a:avLst/>
            <a:gdLst>
              <a:gd name="T0" fmla="*/ 0 w 4021"/>
              <a:gd name="T1" fmla="*/ 0 h 1588"/>
              <a:gd name="T2" fmla="*/ 1447800 w 4021"/>
              <a:gd name="T3" fmla="*/ 0 h 15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21" h="1588" fill="none">
                <a:moveTo>
                  <a:pt x="0" y="0"/>
                </a:moveTo>
                <a:lnTo>
                  <a:pt x="4021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Freeform 57"/>
          <p:cNvSpPr>
            <a:spLocks noChangeArrowheads="1"/>
          </p:cNvSpPr>
          <p:nvPr/>
        </p:nvSpPr>
        <p:spPr bwMode="auto">
          <a:xfrm>
            <a:off x="6248400" y="4038600"/>
            <a:ext cx="979488" cy="398463"/>
          </a:xfrm>
          <a:custGeom>
            <a:avLst/>
            <a:gdLst>
              <a:gd name="T0" fmla="*/ 0 w 1905"/>
              <a:gd name="T1" fmla="*/ 398463 h 212"/>
              <a:gd name="T2" fmla="*/ 979488 w 1905"/>
              <a:gd name="T3" fmla="*/ 0 h 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212" fill="none">
                <a:moveTo>
                  <a:pt x="0" y="212"/>
                </a:moveTo>
                <a:lnTo>
                  <a:pt x="1905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Freeform 58"/>
          <p:cNvSpPr>
            <a:spLocks noChangeArrowheads="1"/>
          </p:cNvSpPr>
          <p:nvPr/>
        </p:nvSpPr>
        <p:spPr bwMode="auto">
          <a:xfrm>
            <a:off x="6705600" y="4800600"/>
            <a:ext cx="685800" cy="1588"/>
          </a:xfrm>
          <a:custGeom>
            <a:avLst/>
            <a:gdLst>
              <a:gd name="T0" fmla="*/ 0 w 1905"/>
              <a:gd name="T1" fmla="*/ 0 h 1588"/>
              <a:gd name="T2" fmla="*/ 685800 w 1905"/>
              <a:gd name="T3" fmla="*/ 0 h 15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1588" fill="none">
                <a:moveTo>
                  <a:pt x="0" y="0"/>
                </a:moveTo>
                <a:lnTo>
                  <a:pt x="1905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Freeform 59"/>
          <p:cNvSpPr>
            <a:spLocks noChangeArrowheads="1"/>
          </p:cNvSpPr>
          <p:nvPr/>
        </p:nvSpPr>
        <p:spPr bwMode="auto">
          <a:xfrm>
            <a:off x="6705600" y="4800600"/>
            <a:ext cx="717550" cy="139700"/>
          </a:xfrm>
          <a:custGeom>
            <a:avLst/>
            <a:gdLst>
              <a:gd name="T0" fmla="*/ 717550 w 1905"/>
              <a:gd name="T1" fmla="*/ 139700 h 634"/>
              <a:gd name="T2" fmla="*/ 0 w 1905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634" fill="none">
                <a:moveTo>
                  <a:pt x="1905" y="634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Freeform 60"/>
          <p:cNvSpPr>
            <a:spLocks noChangeArrowheads="1"/>
          </p:cNvSpPr>
          <p:nvPr/>
        </p:nvSpPr>
        <p:spPr bwMode="auto">
          <a:xfrm>
            <a:off x="6705600" y="4800600"/>
            <a:ext cx="698500" cy="284163"/>
          </a:xfrm>
          <a:custGeom>
            <a:avLst/>
            <a:gdLst>
              <a:gd name="T0" fmla="*/ 698500 w 1905"/>
              <a:gd name="T1" fmla="*/ 284163 h 1058"/>
              <a:gd name="T2" fmla="*/ 0 w 1905"/>
              <a:gd name="T3" fmla="*/ 0 h 10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1058" fill="none">
                <a:moveTo>
                  <a:pt x="1905" y="1058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Freeform 61"/>
          <p:cNvSpPr>
            <a:spLocks noChangeArrowheads="1"/>
          </p:cNvSpPr>
          <p:nvPr/>
        </p:nvSpPr>
        <p:spPr bwMode="auto">
          <a:xfrm>
            <a:off x="6705600" y="4800600"/>
            <a:ext cx="698500" cy="419100"/>
          </a:xfrm>
          <a:custGeom>
            <a:avLst/>
            <a:gdLst>
              <a:gd name="T0" fmla="*/ 698500 w 1905"/>
              <a:gd name="T1" fmla="*/ 419100 h 1481"/>
              <a:gd name="T2" fmla="*/ 0 w 1905"/>
              <a:gd name="T3" fmla="*/ 0 h 148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1481" fill="none">
                <a:moveTo>
                  <a:pt x="1905" y="1481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Freeform 62"/>
          <p:cNvSpPr>
            <a:spLocks noChangeArrowheads="1"/>
          </p:cNvSpPr>
          <p:nvPr/>
        </p:nvSpPr>
        <p:spPr bwMode="auto">
          <a:xfrm>
            <a:off x="6705600" y="4800600"/>
            <a:ext cx="685800" cy="576263"/>
          </a:xfrm>
          <a:custGeom>
            <a:avLst/>
            <a:gdLst>
              <a:gd name="T0" fmla="*/ 685800 w 1905"/>
              <a:gd name="T1" fmla="*/ 575469 h 1904"/>
              <a:gd name="T2" fmla="*/ 0 w 1905"/>
              <a:gd name="T3" fmla="*/ 0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1904" fill="none">
                <a:moveTo>
                  <a:pt x="1905" y="1904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Freeform 63"/>
          <p:cNvSpPr>
            <a:spLocks noChangeArrowheads="1"/>
          </p:cNvSpPr>
          <p:nvPr/>
        </p:nvSpPr>
        <p:spPr bwMode="auto">
          <a:xfrm>
            <a:off x="6705600" y="4800600"/>
            <a:ext cx="698500" cy="763588"/>
          </a:xfrm>
          <a:custGeom>
            <a:avLst/>
            <a:gdLst>
              <a:gd name="T0" fmla="*/ 698500 w 1905"/>
              <a:gd name="T1" fmla="*/ 763588 h 2328"/>
              <a:gd name="T2" fmla="*/ 0 w 1905"/>
              <a:gd name="T3" fmla="*/ 0 h 23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2328" fill="none">
                <a:moveTo>
                  <a:pt x="1905" y="2328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Freeform 64"/>
          <p:cNvSpPr>
            <a:spLocks noChangeArrowheads="1"/>
          </p:cNvSpPr>
          <p:nvPr/>
        </p:nvSpPr>
        <p:spPr bwMode="auto">
          <a:xfrm rot="20820000">
            <a:off x="5792788" y="2012950"/>
            <a:ext cx="530225" cy="255588"/>
          </a:xfrm>
          <a:custGeom>
            <a:avLst/>
            <a:gdLst>
              <a:gd name="T0" fmla="*/ 530225 w 2540"/>
              <a:gd name="T1" fmla="*/ 255588 h 529"/>
              <a:gd name="T2" fmla="*/ 0 w 2540"/>
              <a:gd name="T3" fmla="*/ 0 h 5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40" h="529" fill="none">
                <a:moveTo>
                  <a:pt x="2540" y="529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Freeform 65"/>
          <p:cNvSpPr>
            <a:spLocks noChangeArrowheads="1"/>
          </p:cNvSpPr>
          <p:nvPr/>
        </p:nvSpPr>
        <p:spPr bwMode="auto">
          <a:xfrm>
            <a:off x="4648200" y="2133600"/>
            <a:ext cx="1588" cy="533400"/>
          </a:xfrm>
          <a:custGeom>
            <a:avLst/>
            <a:gdLst>
              <a:gd name="T0" fmla="*/ 0 w 1588"/>
              <a:gd name="T1" fmla="*/ 0 h 1481"/>
              <a:gd name="T2" fmla="*/ 0 w 1588"/>
              <a:gd name="T3" fmla="*/ 533400 h 148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8" h="1481" fill="none">
                <a:moveTo>
                  <a:pt x="0" y="0"/>
                </a:moveTo>
                <a:lnTo>
                  <a:pt x="0" y="1481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Freeform 66"/>
          <p:cNvSpPr>
            <a:spLocks noChangeArrowheads="1"/>
          </p:cNvSpPr>
          <p:nvPr/>
        </p:nvSpPr>
        <p:spPr bwMode="auto">
          <a:xfrm flipH="1">
            <a:off x="4602163" y="3124200"/>
            <a:ext cx="46037" cy="465138"/>
          </a:xfrm>
          <a:custGeom>
            <a:avLst/>
            <a:gdLst>
              <a:gd name="T0" fmla="*/ 0 w 46037"/>
              <a:gd name="T1" fmla="*/ 0 h 1482"/>
              <a:gd name="T2" fmla="*/ 0 w 46037"/>
              <a:gd name="T3" fmla="*/ 465138 h 14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037" h="1482" fill="none">
                <a:moveTo>
                  <a:pt x="0" y="0"/>
                </a:moveTo>
                <a:lnTo>
                  <a:pt x="0" y="1482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Freeform 67"/>
          <p:cNvSpPr>
            <a:spLocks noChangeArrowheads="1"/>
          </p:cNvSpPr>
          <p:nvPr/>
        </p:nvSpPr>
        <p:spPr bwMode="auto">
          <a:xfrm>
            <a:off x="4648200" y="4038600"/>
            <a:ext cx="1588" cy="533400"/>
          </a:xfrm>
          <a:custGeom>
            <a:avLst/>
            <a:gdLst>
              <a:gd name="T0" fmla="*/ 0 w 1588"/>
              <a:gd name="T1" fmla="*/ 0 h 1482"/>
              <a:gd name="T2" fmla="*/ 0 w 1588"/>
              <a:gd name="T3" fmla="*/ 533400 h 14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8" h="1482" fill="none">
                <a:moveTo>
                  <a:pt x="0" y="0"/>
                </a:moveTo>
                <a:lnTo>
                  <a:pt x="0" y="1482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Freeform 68"/>
          <p:cNvSpPr>
            <a:spLocks noChangeArrowheads="1"/>
          </p:cNvSpPr>
          <p:nvPr/>
        </p:nvSpPr>
        <p:spPr bwMode="auto">
          <a:xfrm>
            <a:off x="4625975" y="1327150"/>
            <a:ext cx="44450" cy="349250"/>
          </a:xfrm>
          <a:custGeom>
            <a:avLst/>
            <a:gdLst>
              <a:gd name="T0" fmla="*/ 0 w 44450"/>
              <a:gd name="T1" fmla="*/ 0 h 1482"/>
              <a:gd name="T2" fmla="*/ 0 w 44450"/>
              <a:gd name="T3" fmla="*/ 349250 h 14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0" h="1482" fill="none">
                <a:moveTo>
                  <a:pt x="0" y="0"/>
                </a:moveTo>
                <a:lnTo>
                  <a:pt x="0" y="1482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AutoShape 69"/>
          <p:cNvSpPr>
            <a:spLocks noChangeArrowheads="1"/>
          </p:cNvSpPr>
          <p:nvPr/>
        </p:nvSpPr>
        <p:spPr bwMode="auto">
          <a:xfrm>
            <a:off x="1187624" y="836712"/>
            <a:ext cx="2286000" cy="648072"/>
          </a:xfrm>
          <a:custGeom>
            <a:avLst/>
            <a:gdLst>
              <a:gd name="T0" fmla="*/ 120967500 w 21600"/>
              <a:gd name="T1" fmla="*/ 0 h 21600"/>
              <a:gd name="T2" fmla="*/ 241935000 w 21600"/>
              <a:gd name="T3" fmla="*/ 4838700 h 21600"/>
              <a:gd name="T4" fmla="*/ 120967500 w 21600"/>
              <a:gd name="T5" fmla="*/ 9677400 h 21600"/>
              <a:gd name="T6" fmla="*/ 0 w 21600"/>
              <a:gd name="T7" fmla="*/ 4838700 h 21600"/>
              <a:gd name="T8" fmla="*/ 120967500 w 21600"/>
              <a:gd name="T9" fmla="*/ 0 h 21600"/>
              <a:gd name="T10" fmla="*/ 35427814 w 21600"/>
              <a:gd name="T11" fmla="*/ 1417108 h 21600"/>
              <a:gd name="T12" fmla="*/ 0 w 21600"/>
              <a:gd name="T13" fmla="*/ 4838700 h 21600"/>
              <a:gd name="T14" fmla="*/ 35427814 w 21600"/>
              <a:gd name="T15" fmla="*/ 8260292 h 21600"/>
              <a:gd name="T16" fmla="*/ 120967500 w 21600"/>
              <a:gd name="T17" fmla="*/ 9677400 h 21600"/>
              <a:gd name="T18" fmla="*/ 206507186 w 21600"/>
              <a:gd name="T19" fmla="*/ 8260292 h 21600"/>
              <a:gd name="T20" fmla="*/ 241935000 w 21600"/>
              <a:gd name="T21" fmla="*/ 4838700 h 21600"/>
              <a:gd name="T22" fmla="*/ 206507186 w 21600"/>
              <a:gd name="T23" fmla="*/ 1417108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3163 w 21600"/>
              <a:gd name="T37" fmla="*/ 3163 h 21600"/>
              <a:gd name="T38" fmla="*/ 18437 w 21600"/>
              <a:gd name="T39" fmla="*/ 184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Factores</a:t>
            </a:r>
            <a:r>
              <a:rPr lang="en-US" sz="2000" b="1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estresantes</a:t>
            </a:r>
            <a:endParaRPr lang="en-US" sz="2000" b="1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73" name="AutoShape 70"/>
          <p:cNvSpPr>
            <a:spLocks noChangeArrowheads="1"/>
          </p:cNvSpPr>
          <p:nvPr/>
        </p:nvSpPr>
        <p:spPr bwMode="auto">
          <a:xfrm>
            <a:off x="6012160" y="692696"/>
            <a:ext cx="2908300" cy="984250"/>
          </a:xfrm>
          <a:custGeom>
            <a:avLst/>
            <a:gdLst>
              <a:gd name="T0" fmla="*/ 195791872 w 21600"/>
              <a:gd name="T1" fmla="*/ 0 h 21600"/>
              <a:gd name="T2" fmla="*/ 391583745 w 21600"/>
              <a:gd name="T3" fmla="*/ 22424724 h 21600"/>
              <a:gd name="T4" fmla="*/ 195791872 w 21600"/>
              <a:gd name="T5" fmla="*/ 44849447 h 21600"/>
              <a:gd name="T6" fmla="*/ 0 w 21600"/>
              <a:gd name="T7" fmla="*/ 22424724 h 21600"/>
              <a:gd name="T8" fmla="*/ 195791872 w 21600"/>
              <a:gd name="T9" fmla="*/ 0 h 21600"/>
              <a:gd name="T10" fmla="*/ 57341578 w 21600"/>
              <a:gd name="T11" fmla="*/ 6567545 h 21600"/>
              <a:gd name="T12" fmla="*/ 0 w 21600"/>
              <a:gd name="T13" fmla="*/ 22424724 h 21600"/>
              <a:gd name="T14" fmla="*/ 57341578 w 21600"/>
              <a:gd name="T15" fmla="*/ 38281903 h 21600"/>
              <a:gd name="T16" fmla="*/ 195791872 w 21600"/>
              <a:gd name="T17" fmla="*/ 44849447 h 21600"/>
              <a:gd name="T18" fmla="*/ 334242167 w 21600"/>
              <a:gd name="T19" fmla="*/ 38281903 h 21600"/>
              <a:gd name="T20" fmla="*/ 391583745 w 21600"/>
              <a:gd name="T21" fmla="*/ 22424724 h 21600"/>
              <a:gd name="T22" fmla="*/ 334242167 w 21600"/>
              <a:gd name="T23" fmla="*/ 6567545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3163 w 21600"/>
              <a:gd name="T37" fmla="*/ 3163 h 21600"/>
              <a:gd name="T38" fmla="*/ 18437 w 21600"/>
              <a:gd name="T39" fmla="*/ 184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Estrategias</a:t>
            </a:r>
            <a:r>
              <a:rPr lang="en-US" sz="2000" b="1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de </a:t>
            </a: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adaptaci</a:t>
            </a:r>
            <a:r>
              <a:rPr lang="es-PA" alt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ó</a:t>
            </a: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n</a:t>
            </a:r>
            <a:r>
              <a:rPr lang="en-US" sz="2000" b="1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endParaRPr lang="en-US" sz="2000" b="1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grpSp>
        <p:nvGrpSpPr>
          <p:cNvPr id="74" name="Group 71"/>
          <p:cNvGrpSpPr/>
          <p:nvPr/>
        </p:nvGrpSpPr>
        <p:grpSpPr bwMode="auto">
          <a:xfrm>
            <a:off x="3017838" y="5976938"/>
            <a:ext cx="3194050" cy="639762"/>
            <a:chOff x="1901" y="3765"/>
            <a:chExt cx="2012" cy="403"/>
          </a:xfrm>
        </p:grpSpPr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1901" y="3765"/>
              <a:ext cx="2012" cy="403"/>
            </a:xfrm>
            <a:prstGeom prst="rect">
              <a:avLst/>
            </a:prstGeom>
            <a:solidFill>
              <a:srgbClr val="CFE7F5"/>
            </a:solidFill>
            <a:ln w="9525" cap="sq">
              <a:solidFill>
                <a:srgbClr val="808080"/>
              </a:solidFill>
              <a:miter lim="800000"/>
            </a:ln>
            <a:effectLst/>
          </p:spPr>
          <p:txBody>
            <a:bodyPr wrap="none" lIns="90000" tIns="45000" rIns="90000" bIns="45000" anchor="ctr"/>
            <a:lstStyle/>
            <a:p>
              <a:pPr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Leyenda</a:t>
              </a:r>
              <a:endParaRPr lang="en-US" sz="1200" b="1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  <a:p>
              <a:pPr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100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  <a:p>
              <a:pPr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Estrategias</a:t>
              </a:r>
              <a:r>
                <a:rPr lang="en-US" sz="1100" dirty="0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 </a:t>
              </a:r>
              <a:r>
                <a:rPr lang="en-US" sz="1100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funcionales</a:t>
              </a:r>
              <a:endParaRPr lang="en-US" sz="1100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  <a:p>
              <a:pPr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Estrategias</a:t>
              </a:r>
              <a:r>
                <a:rPr lang="en-US" sz="1100" dirty="0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 </a:t>
              </a:r>
              <a:r>
                <a:rPr lang="en-US" sz="1100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disfuncionales</a:t>
              </a:r>
              <a:endParaRPr lang="en-US" sz="1100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  <a:p>
              <a:pPr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Factores</a:t>
              </a:r>
              <a:r>
                <a:rPr lang="en-US" sz="1100" dirty="0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 </a:t>
              </a:r>
              <a:r>
                <a:rPr lang="en-US" sz="1100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estresantes</a:t>
              </a:r>
              <a:endParaRPr lang="en-US" sz="1100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  <a:p>
              <a:pPr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100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  <a:p>
              <a:pPr defTabSz="-635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100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76" name="Freeform 73"/>
            <p:cNvSpPr>
              <a:spLocks noChangeArrowheads="1"/>
            </p:cNvSpPr>
            <p:nvPr/>
          </p:nvSpPr>
          <p:spPr bwMode="auto">
            <a:xfrm>
              <a:off x="3327" y="3841"/>
              <a:ext cx="450" cy="57"/>
            </a:xfrm>
            <a:custGeom>
              <a:avLst/>
              <a:gdLst>
                <a:gd name="T0" fmla="*/ 10 w 715962"/>
                <a:gd name="T1" fmla="*/ 0 h 92075"/>
                <a:gd name="T2" fmla="*/ 10 w 715962"/>
                <a:gd name="T3" fmla="*/ 0 h 92075"/>
                <a:gd name="T4" fmla="*/ 0 w 715962"/>
                <a:gd name="T5" fmla="*/ 9 h 92075"/>
                <a:gd name="T6" fmla="*/ 0 w 715962"/>
                <a:gd name="T7" fmla="*/ 47 h 92075"/>
                <a:gd name="T8" fmla="*/ 0 w 715962"/>
                <a:gd name="T9" fmla="*/ 47 h 92075"/>
                <a:gd name="T10" fmla="*/ 10 w 715962"/>
                <a:gd name="T11" fmla="*/ 57 h 92075"/>
                <a:gd name="T12" fmla="*/ 440 w 715962"/>
                <a:gd name="T13" fmla="*/ 57 h 92075"/>
                <a:gd name="T14" fmla="*/ 440 w 715962"/>
                <a:gd name="T15" fmla="*/ 57 h 92075"/>
                <a:gd name="T16" fmla="*/ 450 w 715962"/>
                <a:gd name="T17" fmla="*/ 47 h 92075"/>
                <a:gd name="T18" fmla="*/ 450 w 715962"/>
                <a:gd name="T19" fmla="*/ 10 h 92075"/>
                <a:gd name="T20" fmla="*/ 450 w 715962"/>
                <a:gd name="T21" fmla="*/ 10 h 92075"/>
                <a:gd name="T22" fmla="*/ 440 w 715962"/>
                <a:gd name="T23" fmla="*/ 0 h 92075"/>
                <a:gd name="T24" fmla="*/ 10 w 715962"/>
                <a:gd name="T25" fmla="*/ 0 h 920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4773 w 715962"/>
                <a:gd name="T40" fmla="*/ 4846 h 92075"/>
                <a:gd name="T41" fmla="*/ 711189 w 715962"/>
                <a:gd name="T42" fmla="*/ 87229 h 920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5962" h="92075">
                  <a:moveTo>
                    <a:pt x="15346" y="0"/>
                  </a:moveTo>
                  <a:lnTo>
                    <a:pt x="15345" y="0"/>
                  </a:lnTo>
                  <a:cubicBezTo>
                    <a:pt x="6870" y="0"/>
                    <a:pt x="0" y="6870"/>
                    <a:pt x="0" y="15345"/>
                  </a:cubicBezTo>
                  <a:lnTo>
                    <a:pt x="0" y="76729"/>
                  </a:lnTo>
                  <a:cubicBezTo>
                    <a:pt x="0" y="85204"/>
                    <a:pt x="6870" y="92074"/>
                    <a:pt x="15345" y="92075"/>
                  </a:cubicBezTo>
                  <a:lnTo>
                    <a:pt x="700616" y="92075"/>
                  </a:lnTo>
                  <a:cubicBezTo>
                    <a:pt x="709091" y="92074"/>
                    <a:pt x="715962" y="85204"/>
                    <a:pt x="715962" y="76729"/>
                  </a:cubicBezTo>
                  <a:lnTo>
                    <a:pt x="715962" y="15346"/>
                  </a:lnTo>
                  <a:cubicBezTo>
                    <a:pt x="715962" y="6870"/>
                    <a:pt x="709091" y="0"/>
                    <a:pt x="700616" y="0"/>
                  </a:cubicBezTo>
                  <a:lnTo>
                    <a:pt x="15346" y="0"/>
                  </a:lnTo>
                  <a:close/>
                </a:path>
              </a:pathLst>
            </a:custGeom>
            <a:solidFill>
              <a:srgbClr val="009900"/>
            </a:solidFill>
            <a:ln w="25560" cap="sq">
              <a:solidFill>
                <a:srgbClr val="3A5F8B"/>
              </a:solidFill>
              <a:rou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Freeform 74"/>
            <p:cNvSpPr>
              <a:spLocks noChangeArrowheads="1"/>
            </p:cNvSpPr>
            <p:nvPr/>
          </p:nvSpPr>
          <p:spPr bwMode="auto">
            <a:xfrm>
              <a:off x="3327" y="4058"/>
              <a:ext cx="450" cy="57"/>
            </a:xfrm>
            <a:custGeom>
              <a:avLst/>
              <a:gdLst>
                <a:gd name="T0" fmla="*/ 10 w 715962"/>
                <a:gd name="T1" fmla="*/ 0 h 92075"/>
                <a:gd name="T2" fmla="*/ 10 w 715962"/>
                <a:gd name="T3" fmla="*/ 0 h 92075"/>
                <a:gd name="T4" fmla="*/ 0 w 715962"/>
                <a:gd name="T5" fmla="*/ 9 h 92075"/>
                <a:gd name="T6" fmla="*/ 0 w 715962"/>
                <a:gd name="T7" fmla="*/ 47 h 92075"/>
                <a:gd name="T8" fmla="*/ 0 w 715962"/>
                <a:gd name="T9" fmla="*/ 47 h 92075"/>
                <a:gd name="T10" fmla="*/ 10 w 715962"/>
                <a:gd name="T11" fmla="*/ 57 h 92075"/>
                <a:gd name="T12" fmla="*/ 440 w 715962"/>
                <a:gd name="T13" fmla="*/ 57 h 92075"/>
                <a:gd name="T14" fmla="*/ 440 w 715962"/>
                <a:gd name="T15" fmla="*/ 57 h 92075"/>
                <a:gd name="T16" fmla="*/ 450 w 715962"/>
                <a:gd name="T17" fmla="*/ 47 h 92075"/>
                <a:gd name="T18" fmla="*/ 450 w 715962"/>
                <a:gd name="T19" fmla="*/ 10 h 92075"/>
                <a:gd name="T20" fmla="*/ 450 w 715962"/>
                <a:gd name="T21" fmla="*/ 10 h 92075"/>
                <a:gd name="T22" fmla="*/ 440 w 715962"/>
                <a:gd name="T23" fmla="*/ 0 h 92075"/>
                <a:gd name="T24" fmla="*/ 10 w 715962"/>
                <a:gd name="T25" fmla="*/ 0 h 920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4773 w 715962"/>
                <a:gd name="T40" fmla="*/ 4846 h 92075"/>
                <a:gd name="T41" fmla="*/ 711189 w 715962"/>
                <a:gd name="T42" fmla="*/ 87229 h 920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5962" h="92075">
                  <a:moveTo>
                    <a:pt x="15346" y="0"/>
                  </a:moveTo>
                  <a:lnTo>
                    <a:pt x="15345" y="0"/>
                  </a:lnTo>
                  <a:cubicBezTo>
                    <a:pt x="6870" y="0"/>
                    <a:pt x="0" y="6870"/>
                    <a:pt x="0" y="15345"/>
                  </a:cubicBezTo>
                  <a:lnTo>
                    <a:pt x="0" y="76729"/>
                  </a:lnTo>
                  <a:cubicBezTo>
                    <a:pt x="0" y="85204"/>
                    <a:pt x="6870" y="92074"/>
                    <a:pt x="15345" y="92075"/>
                  </a:cubicBezTo>
                  <a:lnTo>
                    <a:pt x="700616" y="92075"/>
                  </a:lnTo>
                  <a:cubicBezTo>
                    <a:pt x="709091" y="92074"/>
                    <a:pt x="715962" y="85204"/>
                    <a:pt x="715962" y="76729"/>
                  </a:cubicBezTo>
                  <a:lnTo>
                    <a:pt x="715962" y="15346"/>
                  </a:lnTo>
                  <a:cubicBezTo>
                    <a:pt x="715962" y="6870"/>
                    <a:pt x="709091" y="0"/>
                    <a:pt x="700616" y="0"/>
                  </a:cubicBezTo>
                  <a:lnTo>
                    <a:pt x="15346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rou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Freeform 75"/>
            <p:cNvSpPr>
              <a:spLocks noChangeArrowheads="1"/>
            </p:cNvSpPr>
            <p:nvPr/>
          </p:nvSpPr>
          <p:spPr bwMode="auto">
            <a:xfrm>
              <a:off x="3327" y="3946"/>
              <a:ext cx="450" cy="57"/>
            </a:xfrm>
            <a:custGeom>
              <a:avLst/>
              <a:gdLst>
                <a:gd name="T0" fmla="*/ 10 w 715962"/>
                <a:gd name="T1" fmla="*/ 0 h 92075"/>
                <a:gd name="T2" fmla="*/ 10 w 715962"/>
                <a:gd name="T3" fmla="*/ 0 h 92075"/>
                <a:gd name="T4" fmla="*/ 0 w 715962"/>
                <a:gd name="T5" fmla="*/ 9 h 92075"/>
                <a:gd name="T6" fmla="*/ 0 w 715962"/>
                <a:gd name="T7" fmla="*/ 47 h 92075"/>
                <a:gd name="T8" fmla="*/ 0 w 715962"/>
                <a:gd name="T9" fmla="*/ 47 h 92075"/>
                <a:gd name="T10" fmla="*/ 10 w 715962"/>
                <a:gd name="T11" fmla="*/ 57 h 92075"/>
                <a:gd name="T12" fmla="*/ 440 w 715962"/>
                <a:gd name="T13" fmla="*/ 57 h 92075"/>
                <a:gd name="T14" fmla="*/ 440 w 715962"/>
                <a:gd name="T15" fmla="*/ 57 h 92075"/>
                <a:gd name="T16" fmla="*/ 450 w 715962"/>
                <a:gd name="T17" fmla="*/ 47 h 92075"/>
                <a:gd name="T18" fmla="*/ 450 w 715962"/>
                <a:gd name="T19" fmla="*/ 10 h 92075"/>
                <a:gd name="T20" fmla="*/ 450 w 715962"/>
                <a:gd name="T21" fmla="*/ 10 h 92075"/>
                <a:gd name="T22" fmla="*/ 440 w 715962"/>
                <a:gd name="T23" fmla="*/ 0 h 92075"/>
                <a:gd name="T24" fmla="*/ 10 w 715962"/>
                <a:gd name="T25" fmla="*/ 0 h 920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4773 w 715962"/>
                <a:gd name="T40" fmla="*/ 4846 h 92075"/>
                <a:gd name="T41" fmla="*/ 711189 w 715962"/>
                <a:gd name="T42" fmla="*/ 87229 h 920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5962" h="92075">
                  <a:moveTo>
                    <a:pt x="15346" y="0"/>
                  </a:moveTo>
                  <a:lnTo>
                    <a:pt x="15345" y="0"/>
                  </a:lnTo>
                  <a:cubicBezTo>
                    <a:pt x="6870" y="0"/>
                    <a:pt x="0" y="6870"/>
                    <a:pt x="0" y="15345"/>
                  </a:cubicBezTo>
                  <a:lnTo>
                    <a:pt x="0" y="76729"/>
                  </a:lnTo>
                  <a:cubicBezTo>
                    <a:pt x="0" y="85204"/>
                    <a:pt x="6870" y="92074"/>
                    <a:pt x="15345" y="92075"/>
                  </a:cubicBezTo>
                  <a:lnTo>
                    <a:pt x="700616" y="92075"/>
                  </a:lnTo>
                  <a:cubicBezTo>
                    <a:pt x="709091" y="92074"/>
                    <a:pt x="715962" y="85204"/>
                    <a:pt x="715962" y="76729"/>
                  </a:cubicBezTo>
                  <a:lnTo>
                    <a:pt x="715962" y="15346"/>
                  </a:lnTo>
                  <a:cubicBezTo>
                    <a:pt x="715962" y="6870"/>
                    <a:pt x="709091" y="0"/>
                    <a:pt x="700616" y="0"/>
                  </a:cubicBezTo>
                  <a:lnTo>
                    <a:pt x="15346" y="0"/>
                  </a:lnTo>
                  <a:close/>
                </a:path>
              </a:pathLst>
            </a:custGeom>
            <a:solidFill>
              <a:srgbClr val="FF33FF"/>
            </a:solidFill>
            <a:ln w="25560" cap="sq">
              <a:solidFill>
                <a:srgbClr val="3A5F8B"/>
              </a:solidFill>
              <a:rou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9" name="AutoShape 76"/>
          <p:cNvSpPr>
            <a:spLocks noChangeArrowheads="1"/>
          </p:cNvSpPr>
          <p:nvPr/>
        </p:nvSpPr>
        <p:spPr bwMode="auto">
          <a:xfrm>
            <a:off x="7366000" y="5670550"/>
            <a:ext cx="950913" cy="193675"/>
          </a:xfrm>
          <a:custGeom>
            <a:avLst/>
            <a:gdLst>
              <a:gd name="T0" fmla="*/ 475457 w 950913"/>
              <a:gd name="T1" fmla="*/ 0 h 193675"/>
              <a:gd name="T2" fmla="*/ 950913 w 950913"/>
              <a:gd name="T3" fmla="*/ 96838 h 193675"/>
              <a:gd name="T4" fmla="*/ 475457 w 950913"/>
              <a:gd name="T5" fmla="*/ 193675 h 193675"/>
              <a:gd name="T6" fmla="*/ 0 w 950913"/>
              <a:gd name="T7" fmla="*/ 96838 h 193675"/>
              <a:gd name="T8" fmla="*/ 0 60000 65536"/>
              <a:gd name="T9" fmla="*/ 0 60000 65536"/>
              <a:gd name="T10" fmla="*/ 0 60000 65536"/>
              <a:gd name="T11" fmla="*/ 0 60000 65536"/>
              <a:gd name="T12" fmla="*/ 9455 w 950913"/>
              <a:gd name="T13" fmla="*/ 9455 h 193675"/>
              <a:gd name="T14" fmla="*/ 941458 w 950913"/>
              <a:gd name="T15" fmla="*/ 184220 h 193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0913" h="193675">
                <a:moveTo>
                  <a:pt x="32279" y="0"/>
                </a:moveTo>
                <a:lnTo>
                  <a:pt x="32278" y="0"/>
                </a:lnTo>
                <a:cubicBezTo>
                  <a:pt x="14451" y="0"/>
                  <a:pt x="0" y="14451"/>
                  <a:pt x="0" y="32278"/>
                </a:cubicBezTo>
                <a:lnTo>
                  <a:pt x="0" y="161396"/>
                </a:lnTo>
                <a:cubicBezTo>
                  <a:pt x="0" y="179223"/>
                  <a:pt x="14451" y="193674"/>
                  <a:pt x="32278" y="193675"/>
                </a:cubicBezTo>
                <a:lnTo>
                  <a:pt x="918634" y="193675"/>
                </a:lnTo>
                <a:cubicBezTo>
                  <a:pt x="936461" y="193674"/>
                  <a:pt x="950913" y="179223"/>
                  <a:pt x="950913" y="161396"/>
                </a:cubicBezTo>
                <a:lnTo>
                  <a:pt x="950913" y="32279"/>
                </a:lnTo>
                <a:cubicBezTo>
                  <a:pt x="950913" y="14451"/>
                  <a:pt x="936461" y="0"/>
                  <a:pt x="918634" y="0"/>
                </a:cubicBezTo>
                <a:lnTo>
                  <a:pt x="32279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evitarse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0" name="AutoShape 77"/>
          <p:cNvSpPr>
            <a:spLocks noChangeArrowheads="1"/>
          </p:cNvSpPr>
          <p:nvPr/>
        </p:nvSpPr>
        <p:spPr bwMode="auto">
          <a:xfrm>
            <a:off x="7231149" y="3447871"/>
            <a:ext cx="1322387" cy="273050"/>
          </a:xfrm>
          <a:custGeom>
            <a:avLst/>
            <a:gdLst>
              <a:gd name="T0" fmla="*/ 658019 w 1316037"/>
              <a:gd name="T1" fmla="*/ 0 h 198437"/>
              <a:gd name="T2" fmla="*/ 1316037 w 1316037"/>
              <a:gd name="T3" fmla="*/ 99219 h 198437"/>
              <a:gd name="T4" fmla="*/ 658019 w 1316037"/>
              <a:gd name="T5" fmla="*/ 198437 h 198437"/>
              <a:gd name="T6" fmla="*/ 0 w 1316037"/>
              <a:gd name="T7" fmla="*/ 99219 h 198437"/>
              <a:gd name="T8" fmla="*/ 0 60000 65536"/>
              <a:gd name="T9" fmla="*/ 0 60000 65536"/>
              <a:gd name="T10" fmla="*/ 0 60000 65536"/>
              <a:gd name="T11" fmla="*/ 0 60000 65536"/>
              <a:gd name="T12" fmla="*/ 9687 w 1316037"/>
              <a:gd name="T13" fmla="*/ 9687 h 198437"/>
              <a:gd name="T14" fmla="*/ 1306350 w 1316037"/>
              <a:gd name="T15" fmla="*/ 188750 h 198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6037" h="198437">
                <a:moveTo>
                  <a:pt x="33073" y="0"/>
                </a:moveTo>
                <a:lnTo>
                  <a:pt x="33072" y="0"/>
                </a:lnTo>
                <a:cubicBezTo>
                  <a:pt x="14807" y="0"/>
                  <a:pt x="0" y="14807"/>
                  <a:pt x="0" y="33072"/>
                </a:cubicBezTo>
                <a:lnTo>
                  <a:pt x="0" y="165364"/>
                </a:lnTo>
                <a:cubicBezTo>
                  <a:pt x="0" y="183629"/>
                  <a:pt x="14807" y="198436"/>
                  <a:pt x="33072" y="198437"/>
                </a:cubicBezTo>
                <a:lnTo>
                  <a:pt x="1282964" y="198437"/>
                </a:lnTo>
                <a:cubicBezTo>
                  <a:pt x="1301229" y="198436"/>
                  <a:pt x="1316037" y="183629"/>
                  <a:pt x="1316037" y="165364"/>
                </a:cubicBezTo>
                <a:lnTo>
                  <a:pt x="1316037" y="33073"/>
                </a:lnTo>
                <a:cubicBezTo>
                  <a:pt x="1316037" y="14807"/>
                  <a:pt x="1301229" y="0"/>
                  <a:pt x="1282964" y="0"/>
                </a:cubicBezTo>
                <a:lnTo>
                  <a:pt x="33073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Resoluci</a:t>
            </a:r>
            <a:r>
              <a:rPr lang="es-PA" alt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ó</a:t>
            </a: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n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de </a:t>
            </a: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problemas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1" name="AutoShape 78"/>
          <p:cNvSpPr>
            <a:spLocks noChangeArrowheads="1"/>
          </p:cNvSpPr>
          <p:nvPr/>
        </p:nvSpPr>
        <p:spPr bwMode="auto">
          <a:xfrm>
            <a:off x="6337300" y="1795463"/>
            <a:ext cx="1152525" cy="142875"/>
          </a:xfrm>
          <a:custGeom>
            <a:avLst/>
            <a:gdLst>
              <a:gd name="T0" fmla="*/ 576263 w 1152525"/>
              <a:gd name="T1" fmla="*/ 0 h 141288"/>
              <a:gd name="T2" fmla="*/ 1152525 w 1152525"/>
              <a:gd name="T3" fmla="*/ 71438 h 141288"/>
              <a:gd name="T4" fmla="*/ 576263 w 1152525"/>
              <a:gd name="T5" fmla="*/ 142875 h 141288"/>
              <a:gd name="T6" fmla="*/ 0 w 1152525"/>
              <a:gd name="T7" fmla="*/ 71438 h 141288"/>
              <a:gd name="T8" fmla="*/ 0 60000 65536"/>
              <a:gd name="T9" fmla="*/ 0 60000 65536"/>
              <a:gd name="T10" fmla="*/ 0 60000 65536"/>
              <a:gd name="T11" fmla="*/ 0 60000 65536"/>
              <a:gd name="T12" fmla="*/ 6897 w 1152525"/>
              <a:gd name="T13" fmla="*/ 6897 h 141288"/>
              <a:gd name="T14" fmla="*/ 1145628 w 1152525"/>
              <a:gd name="T15" fmla="*/ 134391 h 141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525" h="141288">
                <a:moveTo>
                  <a:pt x="23548" y="0"/>
                </a:moveTo>
                <a:lnTo>
                  <a:pt x="23547" y="0"/>
                </a:lnTo>
                <a:cubicBezTo>
                  <a:pt x="10542" y="0"/>
                  <a:pt x="0" y="10542"/>
                  <a:pt x="0" y="23547"/>
                </a:cubicBezTo>
                <a:lnTo>
                  <a:pt x="0" y="117740"/>
                </a:lnTo>
                <a:cubicBezTo>
                  <a:pt x="0" y="130745"/>
                  <a:pt x="10542" y="141287"/>
                  <a:pt x="23547" y="141288"/>
                </a:cubicBezTo>
                <a:lnTo>
                  <a:pt x="1128977" y="141288"/>
                </a:lnTo>
                <a:cubicBezTo>
                  <a:pt x="1141982" y="141287"/>
                  <a:pt x="1152525" y="130745"/>
                  <a:pt x="1152525" y="117740"/>
                </a:cubicBezTo>
                <a:lnTo>
                  <a:pt x="1152525" y="23548"/>
                </a:lnTo>
                <a:cubicBezTo>
                  <a:pt x="1152525" y="10542"/>
                  <a:pt x="1141982" y="0"/>
                  <a:pt x="1128977" y="0"/>
                </a:cubicBezTo>
                <a:lnTo>
                  <a:pt x="23548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Resignaci</a:t>
            </a:r>
            <a:r>
              <a:rPr lang="es-PA" alt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ó</a:t>
            </a: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n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2" name="AutoShape 79"/>
          <p:cNvSpPr>
            <a:spLocks noChangeArrowheads="1"/>
          </p:cNvSpPr>
          <p:nvPr/>
        </p:nvSpPr>
        <p:spPr bwMode="auto">
          <a:xfrm>
            <a:off x="6346825" y="2152650"/>
            <a:ext cx="1154113" cy="187325"/>
          </a:xfrm>
          <a:custGeom>
            <a:avLst/>
            <a:gdLst>
              <a:gd name="T0" fmla="*/ 577057 w 1154113"/>
              <a:gd name="T1" fmla="*/ 0 h 187325"/>
              <a:gd name="T2" fmla="*/ 1154113 w 1154113"/>
              <a:gd name="T3" fmla="*/ 93663 h 187325"/>
              <a:gd name="T4" fmla="*/ 577057 w 1154113"/>
              <a:gd name="T5" fmla="*/ 187325 h 187325"/>
              <a:gd name="T6" fmla="*/ 0 w 1154113"/>
              <a:gd name="T7" fmla="*/ 93663 h 187325"/>
              <a:gd name="T8" fmla="*/ 0 60000 65536"/>
              <a:gd name="T9" fmla="*/ 0 60000 65536"/>
              <a:gd name="T10" fmla="*/ 0 60000 65536"/>
              <a:gd name="T11" fmla="*/ 0 60000 65536"/>
              <a:gd name="T12" fmla="*/ 9145 w 1154113"/>
              <a:gd name="T13" fmla="*/ 9145 h 187325"/>
              <a:gd name="T14" fmla="*/ 1144968 w 1154113"/>
              <a:gd name="T15" fmla="*/ 178180 h 187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4113" h="187325">
                <a:moveTo>
                  <a:pt x="31221" y="0"/>
                </a:moveTo>
                <a:lnTo>
                  <a:pt x="31220" y="0"/>
                </a:lnTo>
                <a:cubicBezTo>
                  <a:pt x="13978" y="0"/>
                  <a:pt x="0" y="13978"/>
                  <a:pt x="0" y="31220"/>
                </a:cubicBezTo>
                <a:lnTo>
                  <a:pt x="0" y="156104"/>
                </a:lnTo>
                <a:cubicBezTo>
                  <a:pt x="0" y="173346"/>
                  <a:pt x="13978" y="187324"/>
                  <a:pt x="31220" y="187325"/>
                </a:cubicBezTo>
                <a:lnTo>
                  <a:pt x="1122892" y="187325"/>
                </a:lnTo>
                <a:cubicBezTo>
                  <a:pt x="1140134" y="187324"/>
                  <a:pt x="1154113" y="173346"/>
                  <a:pt x="1154113" y="156104"/>
                </a:cubicBezTo>
                <a:lnTo>
                  <a:pt x="1154113" y="31221"/>
                </a:lnTo>
                <a:cubicBezTo>
                  <a:pt x="1154113" y="13978"/>
                  <a:pt x="1140134" y="0"/>
                  <a:pt x="1122892" y="0"/>
                </a:cubicBezTo>
                <a:lnTo>
                  <a:pt x="31221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Dedicaci</a:t>
            </a:r>
            <a:r>
              <a:rPr lang="es-PA" alt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ó</a:t>
            </a: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n</a:t>
            </a:r>
            <a:r>
              <a:rPr lang="en-US" sz="12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3" name="AutoShape 80"/>
          <p:cNvSpPr>
            <a:spLocks noChangeArrowheads="1"/>
          </p:cNvSpPr>
          <p:nvPr/>
        </p:nvSpPr>
        <p:spPr bwMode="auto">
          <a:xfrm>
            <a:off x="7398180" y="2936877"/>
            <a:ext cx="1046716" cy="242887"/>
          </a:xfrm>
          <a:custGeom>
            <a:avLst/>
            <a:gdLst>
              <a:gd name="T0" fmla="*/ 452438 w 904875"/>
              <a:gd name="T1" fmla="*/ 0 h 171450"/>
              <a:gd name="T2" fmla="*/ 904875 w 904875"/>
              <a:gd name="T3" fmla="*/ 85725 h 171450"/>
              <a:gd name="T4" fmla="*/ 452438 w 904875"/>
              <a:gd name="T5" fmla="*/ 171450 h 171450"/>
              <a:gd name="T6" fmla="*/ 0 w 904875"/>
              <a:gd name="T7" fmla="*/ 85725 h 171450"/>
              <a:gd name="T8" fmla="*/ 0 60000 65536"/>
              <a:gd name="T9" fmla="*/ 0 60000 65536"/>
              <a:gd name="T10" fmla="*/ 0 60000 65536"/>
              <a:gd name="T11" fmla="*/ 0 60000 65536"/>
              <a:gd name="T12" fmla="*/ 8370 w 904875"/>
              <a:gd name="T13" fmla="*/ 8370 h 171450"/>
              <a:gd name="T14" fmla="*/ 896505 w 904875"/>
              <a:gd name="T15" fmla="*/ 163080 h 171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4875" h="171450">
                <a:moveTo>
                  <a:pt x="28575" y="0"/>
                </a:moveTo>
                <a:lnTo>
                  <a:pt x="28574" y="0"/>
                </a:lnTo>
                <a:cubicBezTo>
                  <a:pt x="12793" y="0"/>
                  <a:pt x="0" y="12793"/>
                  <a:pt x="0" y="28574"/>
                </a:cubicBezTo>
                <a:lnTo>
                  <a:pt x="0" y="142875"/>
                </a:lnTo>
                <a:cubicBezTo>
                  <a:pt x="0" y="158656"/>
                  <a:pt x="12793" y="171449"/>
                  <a:pt x="28574" y="171450"/>
                </a:cubicBezTo>
                <a:lnTo>
                  <a:pt x="876300" y="171450"/>
                </a:lnTo>
                <a:cubicBezTo>
                  <a:pt x="892081" y="171449"/>
                  <a:pt x="904875" y="158656"/>
                  <a:pt x="904875" y="142875"/>
                </a:cubicBezTo>
                <a:lnTo>
                  <a:pt x="904875" y="28575"/>
                </a:lnTo>
                <a:cubicBezTo>
                  <a:pt x="904875" y="12793"/>
                  <a:pt x="892081" y="0"/>
                  <a:pt x="876300" y="0"/>
                </a:cubicBezTo>
                <a:lnTo>
                  <a:pt x="28575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Planificaci</a:t>
            </a:r>
            <a:r>
              <a:rPr lang="es-PA" alt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ó</a:t>
            </a: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n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4" name="AutoShape 81"/>
          <p:cNvSpPr>
            <a:spLocks noChangeArrowheads="1"/>
          </p:cNvSpPr>
          <p:nvPr/>
        </p:nvSpPr>
        <p:spPr bwMode="auto">
          <a:xfrm>
            <a:off x="7474389" y="4360046"/>
            <a:ext cx="1659066" cy="207644"/>
          </a:xfrm>
          <a:custGeom>
            <a:avLst/>
            <a:gdLst>
              <a:gd name="T0" fmla="*/ 700882 w 1401763"/>
              <a:gd name="T1" fmla="*/ 0 h 150813"/>
              <a:gd name="T2" fmla="*/ 1401763 w 1401763"/>
              <a:gd name="T3" fmla="*/ 75407 h 150813"/>
              <a:gd name="T4" fmla="*/ 700882 w 1401763"/>
              <a:gd name="T5" fmla="*/ 150813 h 150813"/>
              <a:gd name="T6" fmla="*/ 0 w 1401763"/>
              <a:gd name="T7" fmla="*/ 75407 h 150813"/>
              <a:gd name="T8" fmla="*/ 0 60000 65536"/>
              <a:gd name="T9" fmla="*/ 0 60000 65536"/>
              <a:gd name="T10" fmla="*/ 0 60000 65536"/>
              <a:gd name="T11" fmla="*/ 0 60000 65536"/>
              <a:gd name="T12" fmla="*/ 7362 w 1401763"/>
              <a:gd name="T13" fmla="*/ 7362 h 150813"/>
              <a:gd name="T14" fmla="*/ 1394401 w 1401763"/>
              <a:gd name="T15" fmla="*/ 143451 h 1508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1763" h="150813">
                <a:moveTo>
                  <a:pt x="25135" y="0"/>
                </a:moveTo>
                <a:lnTo>
                  <a:pt x="25134" y="0"/>
                </a:lnTo>
                <a:cubicBezTo>
                  <a:pt x="11253" y="0"/>
                  <a:pt x="0" y="11253"/>
                  <a:pt x="0" y="25134"/>
                </a:cubicBezTo>
                <a:lnTo>
                  <a:pt x="0" y="125677"/>
                </a:lnTo>
                <a:cubicBezTo>
                  <a:pt x="0" y="139559"/>
                  <a:pt x="11253" y="150812"/>
                  <a:pt x="25134" y="150813"/>
                </a:cubicBezTo>
                <a:lnTo>
                  <a:pt x="1376628" y="150813"/>
                </a:lnTo>
                <a:cubicBezTo>
                  <a:pt x="1390510" y="150812"/>
                  <a:pt x="1401764" y="139559"/>
                  <a:pt x="1401764" y="125677"/>
                </a:cubicBezTo>
                <a:lnTo>
                  <a:pt x="1401763" y="25135"/>
                </a:lnTo>
                <a:cubicBezTo>
                  <a:pt x="1401763" y="11253"/>
                  <a:pt x="1390509" y="0"/>
                  <a:pt x="1376627" y="0"/>
                </a:cubicBezTo>
                <a:lnTo>
                  <a:pt x="25135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Compromiso</a:t>
            </a:r>
            <a:r>
              <a:rPr lang="en-US" sz="12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(</a:t>
            </a: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falta</a:t>
            </a:r>
            <a:r>
              <a:rPr lang="en-US" sz="12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)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5" name="AutoShape 82"/>
          <p:cNvSpPr>
            <a:spLocks noChangeArrowheads="1"/>
          </p:cNvSpPr>
          <p:nvPr/>
        </p:nvSpPr>
        <p:spPr bwMode="auto">
          <a:xfrm>
            <a:off x="7396162" y="4613275"/>
            <a:ext cx="1524297" cy="241300"/>
          </a:xfrm>
          <a:custGeom>
            <a:avLst/>
            <a:gdLst>
              <a:gd name="T0" fmla="*/ 460375 w 920750"/>
              <a:gd name="T1" fmla="*/ 0 h 171450"/>
              <a:gd name="T2" fmla="*/ 920750 w 920750"/>
              <a:gd name="T3" fmla="*/ 85725 h 171450"/>
              <a:gd name="T4" fmla="*/ 460375 w 920750"/>
              <a:gd name="T5" fmla="*/ 171450 h 171450"/>
              <a:gd name="T6" fmla="*/ 0 w 920750"/>
              <a:gd name="T7" fmla="*/ 85725 h 171450"/>
              <a:gd name="T8" fmla="*/ 0 60000 65536"/>
              <a:gd name="T9" fmla="*/ 0 60000 65536"/>
              <a:gd name="T10" fmla="*/ 0 60000 65536"/>
              <a:gd name="T11" fmla="*/ 0 60000 65536"/>
              <a:gd name="T12" fmla="*/ 8370 w 920750"/>
              <a:gd name="T13" fmla="*/ 8370 h 171450"/>
              <a:gd name="T14" fmla="*/ 912380 w 920750"/>
              <a:gd name="T15" fmla="*/ 163080 h 171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0750" h="171450">
                <a:moveTo>
                  <a:pt x="28575" y="0"/>
                </a:moveTo>
                <a:lnTo>
                  <a:pt x="28574" y="0"/>
                </a:lnTo>
                <a:cubicBezTo>
                  <a:pt x="12793" y="0"/>
                  <a:pt x="0" y="12793"/>
                  <a:pt x="0" y="28574"/>
                </a:cubicBezTo>
                <a:lnTo>
                  <a:pt x="0" y="142875"/>
                </a:lnTo>
                <a:cubicBezTo>
                  <a:pt x="0" y="158656"/>
                  <a:pt x="12793" y="171449"/>
                  <a:pt x="28574" y="171450"/>
                </a:cubicBezTo>
                <a:lnTo>
                  <a:pt x="892175" y="171450"/>
                </a:lnTo>
                <a:cubicBezTo>
                  <a:pt x="907956" y="171449"/>
                  <a:pt x="920750" y="158656"/>
                  <a:pt x="920750" y="142875"/>
                </a:cubicBezTo>
                <a:lnTo>
                  <a:pt x="920750" y="28575"/>
                </a:lnTo>
                <a:cubicBezTo>
                  <a:pt x="920750" y="12793"/>
                  <a:pt x="907956" y="0"/>
                  <a:pt x="892175" y="0"/>
                </a:cubicBezTo>
                <a:lnTo>
                  <a:pt x="28575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Distanci</a:t>
            </a:r>
            <a:r>
              <a:rPr lang="es-PA" altLang="en-US" sz="12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</a:t>
            </a: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mento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6" name="AutoShape 83"/>
          <p:cNvSpPr>
            <a:spLocks noChangeArrowheads="1"/>
          </p:cNvSpPr>
          <p:nvPr/>
        </p:nvSpPr>
        <p:spPr bwMode="auto">
          <a:xfrm>
            <a:off x="7320163" y="3173560"/>
            <a:ext cx="1173171" cy="205411"/>
          </a:xfrm>
          <a:custGeom>
            <a:avLst/>
            <a:gdLst>
              <a:gd name="T0" fmla="*/ 582613 w 1165225"/>
              <a:gd name="T1" fmla="*/ 0 h 190500"/>
              <a:gd name="T2" fmla="*/ 1165225 w 1165225"/>
              <a:gd name="T3" fmla="*/ 95250 h 190500"/>
              <a:gd name="T4" fmla="*/ 582613 w 1165225"/>
              <a:gd name="T5" fmla="*/ 190500 h 190500"/>
              <a:gd name="T6" fmla="*/ 0 w 1165225"/>
              <a:gd name="T7" fmla="*/ 95250 h 190500"/>
              <a:gd name="T8" fmla="*/ 0 60000 65536"/>
              <a:gd name="T9" fmla="*/ 0 60000 65536"/>
              <a:gd name="T10" fmla="*/ 0 60000 65536"/>
              <a:gd name="T11" fmla="*/ 0 60000 65536"/>
              <a:gd name="T12" fmla="*/ 9300 w 1165225"/>
              <a:gd name="T13" fmla="*/ 9300 h 190500"/>
              <a:gd name="T14" fmla="*/ 1155925 w 1165225"/>
              <a:gd name="T15" fmla="*/ 181200 h 190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5225" h="190500">
                <a:moveTo>
                  <a:pt x="31750" y="0"/>
                </a:moveTo>
                <a:lnTo>
                  <a:pt x="31749" y="0"/>
                </a:lnTo>
                <a:cubicBezTo>
                  <a:pt x="14214" y="0"/>
                  <a:pt x="0" y="14214"/>
                  <a:pt x="0" y="31749"/>
                </a:cubicBezTo>
                <a:lnTo>
                  <a:pt x="0" y="158750"/>
                </a:lnTo>
                <a:cubicBezTo>
                  <a:pt x="0" y="176285"/>
                  <a:pt x="14214" y="190499"/>
                  <a:pt x="31749" y="190500"/>
                </a:cubicBezTo>
                <a:lnTo>
                  <a:pt x="1133475" y="190500"/>
                </a:lnTo>
                <a:cubicBezTo>
                  <a:pt x="1151010" y="190499"/>
                  <a:pt x="1165225" y="176285"/>
                  <a:pt x="1165225" y="158750"/>
                </a:cubicBezTo>
                <a:lnTo>
                  <a:pt x="1165225" y="31750"/>
                </a:lnTo>
                <a:cubicBezTo>
                  <a:pt x="1165225" y="14214"/>
                  <a:pt x="1151010" y="0"/>
                  <a:pt x="1133475" y="0"/>
                </a:cubicBezTo>
                <a:lnTo>
                  <a:pt x="31750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Activarse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7" name="Freeform 84"/>
          <p:cNvSpPr>
            <a:spLocks noChangeArrowheads="1"/>
          </p:cNvSpPr>
          <p:nvPr/>
        </p:nvSpPr>
        <p:spPr bwMode="auto">
          <a:xfrm rot="1980000">
            <a:off x="6450013" y="4073525"/>
            <a:ext cx="673100" cy="581025"/>
          </a:xfrm>
          <a:custGeom>
            <a:avLst/>
            <a:gdLst>
              <a:gd name="T0" fmla="*/ 0 w 1905"/>
              <a:gd name="T1" fmla="*/ 581025 h 212"/>
              <a:gd name="T2" fmla="*/ 673100 w 1905"/>
              <a:gd name="T3" fmla="*/ 0 h 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212" fill="none">
                <a:moveTo>
                  <a:pt x="0" y="212"/>
                </a:moveTo>
                <a:lnTo>
                  <a:pt x="1905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Freeform 85"/>
          <p:cNvSpPr>
            <a:spLocks noChangeArrowheads="1"/>
          </p:cNvSpPr>
          <p:nvPr/>
        </p:nvSpPr>
        <p:spPr bwMode="auto">
          <a:xfrm rot="21060000">
            <a:off x="6711950" y="4654550"/>
            <a:ext cx="725488" cy="120650"/>
          </a:xfrm>
          <a:custGeom>
            <a:avLst/>
            <a:gdLst>
              <a:gd name="T0" fmla="*/ 0 w 1905"/>
              <a:gd name="T1" fmla="*/ 120650 h 212"/>
              <a:gd name="T2" fmla="*/ 725488 w 1905"/>
              <a:gd name="T3" fmla="*/ 0 h 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212" fill="none">
                <a:moveTo>
                  <a:pt x="0" y="212"/>
                </a:moveTo>
                <a:lnTo>
                  <a:pt x="1905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" name="Freeform 86"/>
          <p:cNvSpPr>
            <a:spLocks noChangeArrowheads="1"/>
          </p:cNvSpPr>
          <p:nvPr/>
        </p:nvSpPr>
        <p:spPr bwMode="auto">
          <a:xfrm>
            <a:off x="5257800" y="4419600"/>
            <a:ext cx="990600" cy="349250"/>
          </a:xfrm>
          <a:custGeom>
            <a:avLst/>
            <a:gdLst>
              <a:gd name="T0" fmla="*/ 0 w 1905"/>
              <a:gd name="T1" fmla="*/ 349250 h 212"/>
              <a:gd name="T2" fmla="*/ 990600 w 1905"/>
              <a:gd name="T3" fmla="*/ 0 h 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212" fill="none">
                <a:moveTo>
                  <a:pt x="0" y="212"/>
                </a:moveTo>
                <a:lnTo>
                  <a:pt x="1905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" name="Freeform 87"/>
          <p:cNvSpPr>
            <a:spLocks noChangeArrowheads="1"/>
          </p:cNvSpPr>
          <p:nvPr/>
        </p:nvSpPr>
        <p:spPr bwMode="auto">
          <a:xfrm rot="21120000">
            <a:off x="6235700" y="3960813"/>
            <a:ext cx="1065213" cy="393700"/>
          </a:xfrm>
          <a:custGeom>
            <a:avLst/>
            <a:gdLst>
              <a:gd name="T0" fmla="*/ 0 w 1905"/>
              <a:gd name="T1" fmla="*/ 393700 h 212"/>
              <a:gd name="T2" fmla="*/ 1065213 w 1905"/>
              <a:gd name="T3" fmla="*/ 0 h 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212" fill="none">
                <a:moveTo>
                  <a:pt x="0" y="212"/>
                </a:moveTo>
                <a:lnTo>
                  <a:pt x="1905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Freeform 88"/>
          <p:cNvSpPr>
            <a:spLocks noChangeArrowheads="1"/>
          </p:cNvSpPr>
          <p:nvPr/>
        </p:nvSpPr>
        <p:spPr bwMode="auto">
          <a:xfrm rot="20100000">
            <a:off x="5830888" y="1709738"/>
            <a:ext cx="471487" cy="306387"/>
          </a:xfrm>
          <a:custGeom>
            <a:avLst/>
            <a:gdLst>
              <a:gd name="T0" fmla="*/ 471487 w 2329"/>
              <a:gd name="T1" fmla="*/ 306387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" name="Freeform 89"/>
          <p:cNvSpPr>
            <a:spLocks noChangeArrowheads="1"/>
          </p:cNvSpPr>
          <p:nvPr/>
        </p:nvSpPr>
        <p:spPr bwMode="auto">
          <a:xfrm rot="20100000">
            <a:off x="5842000" y="1835150"/>
            <a:ext cx="430213" cy="292100"/>
          </a:xfrm>
          <a:custGeom>
            <a:avLst/>
            <a:gdLst>
              <a:gd name="T0" fmla="*/ 430213 w 2329"/>
              <a:gd name="T1" fmla="*/ 292100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3" name="Freeform 90"/>
          <p:cNvSpPr>
            <a:spLocks noChangeArrowheads="1"/>
          </p:cNvSpPr>
          <p:nvPr/>
        </p:nvSpPr>
        <p:spPr bwMode="auto">
          <a:xfrm rot="20280000">
            <a:off x="5526088" y="4460875"/>
            <a:ext cx="1601787" cy="1733550"/>
          </a:xfrm>
          <a:custGeom>
            <a:avLst/>
            <a:gdLst>
              <a:gd name="T0" fmla="*/ 1601787 w 2329"/>
              <a:gd name="T1" fmla="*/ 1733550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" name="Freeform 91"/>
          <p:cNvSpPr>
            <a:spLocks noChangeArrowheads="1"/>
          </p:cNvSpPr>
          <p:nvPr/>
        </p:nvSpPr>
        <p:spPr bwMode="auto">
          <a:xfrm rot="20220000" flipV="1">
            <a:off x="5312076" y="3238509"/>
            <a:ext cx="2168525" cy="46037"/>
          </a:xfrm>
          <a:custGeom>
            <a:avLst/>
            <a:gdLst>
              <a:gd name="T0" fmla="*/ 2168525 w 6139"/>
              <a:gd name="T1" fmla="*/ 0 h 46038"/>
              <a:gd name="T2" fmla="*/ 0 w 6139"/>
              <a:gd name="T3" fmla="*/ 0 h 460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39" h="46038" fill="none">
                <a:moveTo>
                  <a:pt x="6139" y="0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Freeform 92"/>
          <p:cNvSpPr>
            <a:spLocks noChangeArrowheads="1"/>
          </p:cNvSpPr>
          <p:nvPr/>
        </p:nvSpPr>
        <p:spPr bwMode="auto">
          <a:xfrm rot="20280000">
            <a:off x="5551488" y="4554538"/>
            <a:ext cx="1566862" cy="1739900"/>
          </a:xfrm>
          <a:custGeom>
            <a:avLst/>
            <a:gdLst>
              <a:gd name="T0" fmla="*/ 1566862 w 2329"/>
              <a:gd name="T1" fmla="*/ 1739900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AutoShape 93"/>
          <p:cNvSpPr>
            <a:spLocks noChangeArrowheads="1"/>
          </p:cNvSpPr>
          <p:nvPr/>
        </p:nvSpPr>
        <p:spPr bwMode="auto">
          <a:xfrm>
            <a:off x="7232650" y="4000500"/>
            <a:ext cx="827088" cy="222250"/>
          </a:xfrm>
          <a:custGeom>
            <a:avLst/>
            <a:gdLst>
              <a:gd name="T0" fmla="*/ 413544 w 827088"/>
              <a:gd name="T1" fmla="*/ 0 h 222250"/>
              <a:gd name="T2" fmla="*/ 827088 w 827088"/>
              <a:gd name="T3" fmla="*/ 111125 h 222250"/>
              <a:gd name="T4" fmla="*/ 413544 w 827088"/>
              <a:gd name="T5" fmla="*/ 222250 h 222250"/>
              <a:gd name="T6" fmla="*/ 0 w 827088"/>
              <a:gd name="T7" fmla="*/ 111125 h 222250"/>
              <a:gd name="T8" fmla="*/ 0 60000 65536"/>
              <a:gd name="T9" fmla="*/ 0 60000 65536"/>
              <a:gd name="T10" fmla="*/ 0 60000 65536"/>
              <a:gd name="T11" fmla="*/ 0 60000 65536"/>
              <a:gd name="T12" fmla="*/ 10849 w 827088"/>
              <a:gd name="T13" fmla="*/ 10849 h 222250"/>
              <a:gd name="T14" fmla="*/ 816239 w 827088"/>
              <a:gd name="T15" fmla="*/ 211401 h 222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7088" h="222250">
                <a:moveTo>
                  <a:pt x="37042" y="0"/>
                </a:moveTo>
                <a:lnTo>
                  <a:pt x="37041" y="0"/>
                </a:lnTo>
                <a:cubicBezTo>
                  <a:pt x="16584" y="0"/>
                  <a:pt x="0" y="16584"/>
                  <a:pt x="0" y="37041"/>
                </a:cubicBezTo>
                <a:lnTo>
                  <a:pt x="0" y="185208"/>
                </a:lnTo>
                <a:cubicBezTo>
                  <a:pt x="0" y="205665"/>
                  <a:pt x="16584" y="222249"/>
                  <a:pt x="37041" y="222250"/>
                </a:cubicBezTo>
                <a:lnTo>
                  <a:pt x="790046" y="222250"/>
                </a:lnTo>
                <a:cubicBezTo>
                  <a:pt x="810503" y="222249"/>
                  <a:pt x="827088" y="205665"/>
                  <a:pt x="827088" y="185208"/>
                </a:cubicBezTo>
                <a:lnTo>
                  <a:pt x="827088" y="37042"/>
                </a:lnTo>
                <a:cubicBezTo>
                  <a:pt x="827088" y="16584"/>
                  <a:pt x="810503" y="0"/>
                  <a:pt x="790046" y="0"/>
                </a:cubicBezTo>
                <a:lnTo>
                  <a:pt x="37042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rPr>
              <a:t>Religi</a:t>
            </a:r>
            <a:r>
              <a:rPr lang="es-PA" alt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rPr>
              <a:t>ó</a:t>
            </a:r>
            <a:r>
              <a: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rPr>
              <a:t>n</a:t>
            </a:r>
          </a:p>
        </p:txBody>
      </p:sp>
      <p:sp>
        <p:nvSpPr>
          <p:cNvPr id="97" name="AutoShape 94"/>
          <p:cNvSpPr>
            <a:spLocks noChangeArrowheads="1"/>
          </p:cNvSpPr>
          <p:nvPr/>
        </p:nvSpPr>
        <p:spPr bwMode="auto">
          <a:xfrm>
            <a:off x="7410132" y="6305550"/>
            <a:ext cx="755968" cy="245669"/>
          </a:xfrm>
          <a:custGeom>
            <a:avLst/>
            <a:gdLst>
              <a:gd name="T0" fmla="*/ 352425 w 704850"/>
              <a:gd name="T1" fmla="*/ 0 h 152400"/>
              <a:gd name="T2" fmla="*/ 704850 w 704850"/>
              <a:gd name="T3" fmla="*/ 76200 h 152400"/>
              <a:gd name="T4" fmla="*/ 352425 w 704850"/>
              <a:gd name="T5" fmla="*/ 152400 h 152400"/>
              <a:gd name="T6" fmla="*/ 0 w 704850"/>
              <a:gd name="T7" fmla="*/ 7620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7440 w 704850"/>
              <a:gd name="T13" fmla="*/ 7440 h 152400"/>
              <a:gd name="T14" fmla="*/ 697410 w 704850"/>
              <a:gd name="T15" fmla="*/ 14496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850" h="152400">
                <a:moveTo>
                  <a:pt x="25400" y="0"/>
                </a:moveTo>
                <a:lnTo>
                  <a:pt x="25399" y="0"/>
                </a:lnTo>
                <a:cubicBezTo>
                  <a:pt x="11371" y="0"/>
                  <a:pt x="0" y="11371"/>
                  <a:pt x="0" y="25399"/>
                </a:cubicBezTo>
                <a:lnTo>
                  <a:pt x="0" y="127000"/>
                </a:lnTo>
                <a:cubicBezTo>
                  <a:pt x="0" y="141028"/>
                  <a:pt x="11371" y="152399"/>
                  <a:pt x="25399" y="152400"/>
                </a:cubicBezTo>
                <a:lnTo>
                  <a:pt x="679450" y="152400"/>
                </a:lnTo>
                <a:cubicBezTo>
                  <a:pt x="693478" y="152399"/>
                  <a:pt x="704850" y="141028"/>
                  <a:pt x="704850" y="127000"/>
                </a:cubicBezTo>
                <a:lnTo>
                  <a:pt x="704850" y="25400"/>
                </a:lnTo>
                <a:cubicBezTo>
                  <a:pt x="704850" y="11371"/>
                  <a:pt x="693478" y="0"/>
                  <a:pt x="679450" y="0"/>
                </a:cubicBezTo>
                <a:lnTo>
                  <a:pt x="25400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rPr>
              <a:t>Religi</a:t>
            </a:r>
            <a:r>
              <a:rPr lang="es-PA" alt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rPr>
              <a:t>ó</a:t>
            </a:r>
            <a:r>
              <a: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rPr>
              <a:t>n</a:t>
            </a:r>
          </a:p>
        </p:txBody>
      </p:sp>
      <p:sp>
        <p:nvSpPr>
          <p:cNvPr id="98" name="AutoShape 95"/>
          <p:cNvSpPr>
            <a:spLocks noChangeArrowheads="1"/>
          </p:cNvSpPr>
          <p:nvPr/>
        </p:nvSpPr>
        <p:spPr bwMode="auto">
          <a:xfrm>
            <a:off x="7385050" y="6103938"/>
            <a:ext cx="1131888" cy="195262"/>
          </a:xfrm>
          <a:custGeom>
            <a:avLst/>
            <a:gdLst>
              <a:gd name="T0" fmla="*/ 565944 w 1131888"/>
              <a:gd name="T1" fmla="*/ 0 h 195263"/>
              <a:gd name="T2" fmla="*/ 1131888 w 1131888"/>
              <a:gd name="T3" fmla="*/ 97632 h 195263"/>
              <a:gd name="T4" fmla="*/ 565944 w 1131888"/>
              <a:gd name="T5" fmla="*/ 195263 h 195263"/>
              <a:gd name="T6" fmla="*/ 0 w 1131888"/>
              <a:gd name="T7" fmla="*/ 97632 h 195263"/>
              <a:gd name="T8" fmla="*/ 0 60000 65536"/>
              <a:gd name="T9" fmla="*/ 0 60000 65536"/>
              <a:gd name="T10" fmla="*/ 0 60000 65536"/>
              <a:gd name="T11" fmla="*/ 0 60000 65536"/>
              <a:gd name="T12" fmla="*/ 9532 w 1131888"/>
              <a:gd name="T13" fmla="*/ 9532 h 195263"/>
              <a:gd name="T14" fmla="*/ 1122356 w 1131888"/>
              <a:gd name="T15" fmla="*/ 185731 h 195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1888" h="195263">
                <a:moveTo>
                  <a:pt x="32544" y="0"/>
                </a:moveTo>
                <a:lnTo>
                  <a:pt x="32543" y="0"/>
                </a:lnTo>
                <a:cubicBezTo>
                  <a:pt x="14570" y="0"/>
                  <a:pt x="0" y="14570"/>
                  <a:pt x="0" y="32543"/>
                </a:cubicBezTo>
                <a:lnTo>
                  <a:pt x="0" y="162719"/>
                </a:lnTo>
                <a:cubicBezTo>
                  <a:pt x="0" y="180692"/>
                  <a:pt x="14570" y="195262"/>
                  <a:pt x="32543" y="195263"/>
                </a:cubicBezTo>
                <a:lnTo>
                  <a:pt x="1099344" y="195263"/>
                </a:lnTo>
                <a:cubicBezTo>
                  <a:pt x="1117317" y="195262"/>
                  <a:pt x="1131888" y="180692"/>
                  <a:pt x="1131888" y="162719"/>
                </a:cubicBezTo>
                <a:lnTo>
                  <a:pt x="1131888" y="32544"/>
                </a:lnTo>
                <a:cubicBezTo>
                  <a:pt x="1131888" y="14570"/>
                  <a:pt x="1117317" y="0"/>
                  <a:pt x="1099344" y="0"/>
                </a:cubicBezTo>
                <a:lnTo>
                  <a:pt x="32544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Ser</a:t>
            </a:r>
            <a:r>
              <a:rPr lang="en-US" sz="12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passivo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99" name="Freeform 96"/>
          <p:cNvSpPr>
            <a:spLocks noChangeArrowheads="1"/>
          </p:cNvSpPr>
          <p:nvPr/>
        </p:nvSpPr>
        <p:spPr bwMode="auto">
          <a:xfrm rot="20580000">
            <a:off x="5456238" y="4740275"/>
            <a:ext cx="1722437" cy="1860550"/>
          </a:xfrm>
          <a:custGeom>
            <a:avLst/>
            <a:gdLst>
              <a:gd name="T0" fmla="*/ 1722437 w 2329"/>
              <a:gd name="T1" fmla="*/ 1860550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0" name="Freeform 97"/>
          <p:cNvSpPr>
            <a:spLocks noChangeArrowheads="1"/>
          </p:cNvSpPr>
          <p:nvPr/>
        </p:nvSpPr>
        <p:spPr bwMode="auto">
          <a:xfrm rot="20400000">
            <a:off x="5500688" y="4665663"/>
            <a:ext cx="1620837" cy="1797050"/>
          </a:xfrm>
          <a:custGeom>
            <a:avLst/>
            <a:gdLst>
              <a:gd name="T0" fmla="*/ 1620837 w 2329"/>
              <a:gd name="T1" fmla="*/ 1797050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1" name="AutoShape 98"/>
          <p:cNvSpPr>
            <a:spLocks noChangeArrowheads="1"/>
          </p:cNvSpPr>
          <p:nvPr/>
        </p:nvSpPr>
        <p:spPr bwMode="auto">
          <a:xfrm>
            <a:off x="163870" y="4619648"/>
            <a:ext cx="1612900" cy="336550"/>
          </a:xfrm>
          <a:custGeom>
            <a:avLst/>
            <a:gdLst>
              <a:gd name="T0" fmla="*/ 806450 w 1612900"/>
              <a:gd name="T1" fmla="*/ 0 h 249237"/>
              <a:gd name="T2" fmla="*/ 1612900 w 1612900"/>
              <a:gd name="T3" fmla="*/ 124619 h 249237"/>
              <a:gd name="T4" fmla="*/ 806450 w 1612900"/>
              <a:gd name="T5" fmla="*/ 249237 h 249237"/>
              <a:gd name="T6" fmla="*/ 0 w 1612900"/>
              <a:gd name="T7" fmla="*/ 124619 h 249237"/>
              <a:gd name="T8" fmla="*/ 0 60000 65536"/>
              <a:gd name="T9" fmla="*/ 0 60000 65536"/>
              <a:gd name="T10" fmla="*/ 0 60000 65536"/>
              <a:gd name="T11" fmla="*/ 0 60000 65536"/>
              <a:gd name="T12" fmla="*/ 12167 w 1612900"/>
              <a:gd name="T13" fmla="*/ 12167 h 249237"/>
              <a:gd name="T14" fmla="*/ 1600733 w 1612900"/>
              <a:gd name="T15" fmla="*/ 237070 h 249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2900" h="249237">
                <a:moveTo>
                  <a:pt x="41540" y="0"/>
                </a:moveTo>
                <a:lnTo>
                  <a:pt x="41539" y="0"/>
                </a:lnTo>
                <a:cubicBezTo>
                  <a:pt x="18598" y="0"/>
                  <a:pt x="0" y="18598"/>
                  <a:pt x="0" y="41539"/>
                </a:cubicBezTo>
                <a:lnTo>
                  <a:pt x="0" y="207698"/>
                </a:lnTo>
                <a:cubicBezTo>
                  <a:pt x="0" y="230639"/>
                  <a:pt x="18598" y="249237"/>
                  <a:pt x="41539" y="249238"/>
                </a:cubicBezTo>
                <a:lnTo>
                  <a:pt x="1571361" y="249237"/>
                </a:lnTo>
                <a:cubicBezTo>
                  <a:pt x="1594302" y="249236"/>
                  <a:pt x="1612901" y="230638"/>
                  <a:pt x="1612901" y="207697"/>
                </a:cubicBezTo>
                <a:lnTo>
                  <a:pt x="1612900" y="41540"/>
                </a:lnTo>
                <a:cubicBezTo>
                  <a:pt x="1612900" y="18598"/>
                  <a:pt x="1594301" y="0"/>
                  <a:pt x="1571360" y="0"/>
                </a:cubicBezTo>
                <a:lnTo>
                  <a:pt x="41540" y="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Abuso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de </a:t>
            </a: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drogas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y alcohol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2" name="AutoShape 99"/>
          <p:cNvSpPr>
            <a:spLocks noChangeArrowheads="1"/>
          </p:cNvSpPr>
          <p:nvPr/>
        </p:nvSpPr>
        <p:spPr bwMode="auto">
          <a:xfrm>
            <a:off x="261938" y="5664200"/>
            <a:ext cx="1147762" cy="182563"/>
          </a:xfrm>
          <a:custGeom>
            <a:avLst/>
            <a:gdLst>
              <a:gd name="T0" fmla="*/ 573881 w 1147762"/>
              <a:gd name="T1" fmla="*/ 0 h 182563"/>
              <a:gd name="T2" fmla="*/ 1147762 w 1147762"/>
              <a:gd name="T3" fmla="*/ 91282 h 182563"/>
              <a:gd name="T4" fmla="*/ 573881 w 1147762"/>
              <a:gd name="T5" fmla="*/ 182563 h 182563"/>
              <a:gd name="T6" fmla="*/ 0 w 1147762"/>
              <a:gd name="T7" fmla="*/ 91282 h 182563"/>
              <a:gd name="T8" fmla="*/ 0 60000 65536"/>
              <a:gd name="T9" fmla="*/ 0 60000 65536"/>
              <a:gd name="T10" fmla="*/ 0 60000 65536"/>
              <a:gd name="T11" fmla="*/ 0 60000 65536"/>
              <a:gd name="T12" fmla="*/ 8912 w 1147762"/>
              <a:gd name="T13" fmla="*/ 8912 h 182563"/>
              <a:gd name="T14" fmla="*/ 1138850 w 1147762"/>
              <a:gd name="T15" fmla="*/ 173651 h 1825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7762" h="182563">
                <a:moveTo>
                  <a:pt x="30427" y="0"/>
                </a:moveTo>
                <a:lnTo>
                  <a:pt x="30426" y="0"/>
                </a:lnTo>
                <a:cubicBezTo>
                  <a:pt x="13622" y="0"/>
                  <a:pt x="0" y="13622"/>
                  <a:pt x="0" y="30426"/>
                </a:cubicBezTo>
                <a:lnTo>
                  <a:pt x="0" y="152136"/>
                </a:lnTo>
                <a:cubicBezTo>
                  <a:pt x="0" y="168940"/>
                  <a:pt x="13622" y="182562"/>
                  <a:pt x="30426" y="182563"/>
                </a:cubicBezTo>
                <a:lnTo>
                  <a:pt x="1117335" y="182563"/>
                </a:lnTo>
                <a:cubicBezTo>
                  <a:pt x="1134139" y="182562"/>
                  <a:pt x="1147762" y="168940"/>
                  <a:pt x="1147762" y="152136"/>
                </a:cubicBezTo>
                <a:lnTo>
                  <a:pt x="1147762" y="30427"/>
                </a:lnTo>
                <a:cubicBezTo>
                  <a:pt x="1147762" y="13622"/>
                  <a:pt x="1134139" y="0"/>
                  <a:pt x="1117335" y="0"/>
                </a:cubicBezTo>
                <a:lnTo>
                  <a:pt x="30427" y="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Perfec</a:t>
            </a:r>
            <a:r>
              <a:rPr lang="es-PA" alt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ci</a:t>
            </a: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onismo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3" name="Freeform 100"/>
          <p:cNvSpPr>
            <a:spLocks noChangeArrowheads="1"/>
          </p:cNvSpPr>
          <p:nvPr/>
        </p:nvSpPr>
        <p:spPr bwMode="auto">
          <a:xfrm rot="660000">
            <a:off x="1579563" y="4951413"/>
            <a:ext cx="528637" cy="266700"/>
          </a:xfrm>
          <a:custGeom>
            <a:avLst/>
            <a:gdLst>
              <a:gd name="T0" fmla="*/ 528637 w 1906"/>
              <a:gd name="T1" fmla="*/ 266700 h 741"/>
              <a:gd name="T2" fmla="*/ 0 w 1906"/>
              <a:gd name="T3" fmla="*/ 0 h 7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6" h="741" fill="none">
                <a:moveTo>
                  <a:pt x="1906" y="741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" name="Freeform 101"/>
          <p:cNvSpPr>
            <a:spLocks noChangeArrowheads="1"/>
          </p:cNvSpPr>
          <p:nvPr/>
        </p:nvSpPr>
        <p:spPr bwMode="auto">
          <a:xfrm rot="17940000">
            <a:off x="1343025" y="5297488"/>
            <a:ext cx="788988" cy="398462"/>
          </a:xfrm>
          <a:custGeom>
            <a:avLst/>
            <a:gdLst>
              <a:gd name="T0" fmla="*/ 788988 w 2964"/>
              <a:gd name="T1" fmla="*/ 398462 h 1376"/>
              <a:gd name="T2" fmla="*/ 0 w 2964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64" h="1376" fill="none">
                <a:moveTo>
                  <a:pt x="2964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5" name="AutoShape 70"/>
          <p:cNvSpPr>
            <a:spLocks noChangeArrowheads="1"/>
          </p:cNvSpPr>
          <p:nvPr/>
        </p:nvSpPr>
        <p:spPr bwMode="auto">
          <a:xfrm>
            <a:off x="3203848" y="692696"/>
            <a:ext cx="2908300" cy="936104"/>
          </a:xfrm>
          <a:custGeom>
            <a:avLst/>
            <a:gdLst>
              <a:gd name="T0" fmla="*/ 195791872 w 21600"/>
              <a:gd name="T1" fmla="*/ 0 h 21600"/>
              <a:gd name="T2" fmla="*/ 391583745 w 21600"/>
              <a:gd name="T3" fmla="*/ 22424724 h 21600"/>
              <a:gd name="T4" fmla="*/ 195791872 w 21600"/>
              <a:gd name="T5" fmla="*/ 44849447 h 21600"/>
              <a:gd name="T6" fmla="*/ 0 w 21600"/>
              <a:gd name="T7" fmla="*/ 22424724 h 21600"/>
              <a:gd name="T8" fmla="*/ 195791872 w 21600"/>
              <a:gd name="T9" fmla="*/ 0 h 21600"/>
              <a:gd name="T10" fmla="*/ 57341578 w 21600"/>
              <a:gd name="T11" fmla="*/ 6567545 h 21600"/>
              <a:gd name="T12" fmla="*/ 0 w 21600"/>
              <a:gd name="T13" fmla="*/ 22424724 h 21600"/>
              <a:gd name="T14" fmla="*/ 57341578 w 21600"/>
              <a:gd name="T15" fmla="*/ 38281903 h 21600"/>
              <a:gd name="T16" fmla="*/ 195791872 w 21600"/>
              <a:gd name="T17" fmla="*/ 44849447 h 21600"/>
              <a:gd name="T18" fmla="*/ 334242167 w 21600"/>
              <a:gd name="T19" fmla="*/ 38281903 h 21600"/>
              <a:gd name="T20" fmla="*/ 391583745 w 21600"/>
              <a:gd name="T21" fmla="*/ 22424724 h 21600"/>
              <a:gd name="T22" fmla="*/ 334242167 w 21600"/>
              <a:gd name="T23" fmla="*/ 6567545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3163 w 21600"/>
              <a:gd name="T37" fmla="*/ 3163 h 21600"/>
              <a:gd name="T38" fmla="*/ 18437 w 21600"/>
              <a:gd name="T39" fmla="*/ 184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</a:ln>
          <a:effectLst/>
        </p:spPr>
        <p:txBody>
          <a:bodyPr lIns="90000" tIns="45000" rIns="90000" bIns="450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Auto-</a:t>
            </a: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percepci</a:t>
            </a:r>
            <a:r>
              <a:rPr lang="es-PA" alt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ó</a:t>
            </a: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n</a:t>
            </a:r>
            <a:r>
              <a:rPr lang="en-US" sz="2000" b="1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del </a:t>
            </a: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estr</a:t>
            </a:r>
            <a:r>
              <a:rPr lang="es-PA" alt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é</a:t>
            </a: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s</a:t>
            </a:r>
            <a:endParaRPr lang="en-US" sz="2000" b="1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6" name="Freeform 66"/>
          <p:cNvSpPr>
            <a:spLocks noChangeArrowheads="1"/>
          </p:cNvSpPr>
          <p:nvPr/>
        </p:nvSpPr>
        <p:spPr bwMode="auto">
          <a:xfrm>
            <a:off x="4716016" y="1556792"/>
            <a:ext cx="261743" cy="465138"/>
          </a:xfrm>
          <a:custGeom>
            <a:avLst/>
            <a:gdLst>
              <a:gd name="T0" fmla="*/ 0 w 46037"/>
              <a:gd name="T1" fmla="*/ 0 h 1482"/>
              <a:gd name="T2" fmla="*/ 0 w 46037"/>
              <a:gd name="T3" fmla="*/ 465138 h 14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037" h="1482" fill="none">
                <a:moveTo>
                  <a:pt x="0" y="0"/>
                </a:moveTo>
                <a:lnTo>
                  <a:pt x="0" y="1482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9" grpId="0" animBg="1"/>
      <p:bldP spid="100" grpId="0" animBg="1"/>
      <p:bldP spid="103" grpId="0" animBg="1"/>
      <p:bldP spid="104" grpId="0" animBg="1"/>
      <p:bldP spid="106" grpId="0" animBg="1"/>
    </p:bldLst>
  </p:timing>
</p:sld>
</file>

<file path=ppt/theme/theme1.xml><?xml version="1.0" encoding="utf-8"?>
<a:theme xmlns:a="http://schemas.openxmlformats.org/drawingml/2006/main" name="TS103098889-1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TS103098889-1</Template>
  <TotalTime>0</TotalTime>
  <Words>1110</Words>
  <Application>Microsoft Macintosh PowerPoint</Application>
  <PresentationFormat>Grand écran</PresentationFormat>
  <Paragraphs>321</Paragraphs>
  <Slides>25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Calibri</vt:lpstr>
      <vt:lpstr>Corbel</vt:lpstr>
      <vt:lpstr>Microsoft YaHei</vt:lpstr>
      <vt:lpstr>Times New Roman</vt:lpstr>
      <vt:lpstr>Arial</vt:lpstr>
      <vt:lpstr>TS103098889-1</vt:lpstr>
      <vt:lpstr>El estrés y las estrategias de adaptación en los adolescentes canadienses</vt:lpstr>
      <vt:lpstr>Metas de la presentación</vt:lpstr>
      <vt:lpstr>Plan </vt:lpstr>
      <vt:lpstr>Experiencias comunes</vt:lpstr>
      <vt:lpstr>El estrés : definición y proceso</vt:lpstr>
      <vt:lpstr>Estrategias de adaptación</vt:lpstr>
      <vt:lpstr>La literatura científica </vt:lpstr>
      <vt:lpstr> Meta-Análisis </vt:lpstr>
      <vt:lpstr>Présentation PowerPoint</vt:lpstr>
      <vt:lpstr>Resultados</vt:lpstr>
      <vt:lpstr>Resultados </vt:lpstr>
      <vt:lpstr>Discusión</vt:lpstr>
      <vt:lpstr>Discusión</vt:lpstr>
      <vt:lpstr>Una investigación </vt:lpstr>
      <vt:lpstr>Método </vt:lpstr>
      <vt:lpstr>Factor Análisis</vt:lpstr>
      <vt:lpstr>Sociolinguistic Vitality </vt:lpstr>
      <vt:lpstr>Vitalidad socio-lingüística</vt:lpstr>
      <vt:lpstr>Estrés cotidiano</vt:lpstr>
      <vt:lpstr>El estrés cotidiano </vt:lpstr>
      <vt:lpstr>Estrés mensual </vt:lpstr>
      <vt:lpstr>Las estrategias de adaptación</vt:lpstr>
      <vt:lpstr>Coping Strategies </vt:lpstr>
      <vt:lpstr>Discusión </vt:lpstr>
      <vt:lpstr>Présentation PowerPoint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2014-02-11T17:33:00Z</dcterms:created>
  <dcterms:modified xsi:type="dcterms:W3CDTF">2017-09-19T16:23:09Z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  <property fmtid="{D5CDD505-2E9C-101B-9397-08002B2CF9AE}" pid="3" name="KSOProductBuildVer">
    <vt:lpwstr>1033-10.1.0.5584</vt:lpwstr>
  </property>
</Properties>
</file>