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notesMasterIdLst>
    <p:notesMasterId r:id="rId54"/>
  </p:notesMasterIdLst>
  <p:sldIdLst>
    <p:sldId id="394" r:id="rId2"/>
    <p:sldId id="256" r:id="rId3"/>
    <p:sldId id="351" r:id="rId4"/>
    <p:sldId id="259" r:id="rId5"/>
    <p:sldId id="358" r:id="rId6"/>
    <p:sldId id="357" r:id="rId7"/>
    <p:sldId id="270" r:id="rId8"/>
    <p:sldId id="290" r:id="rId9"/>
    <p:sldId id="257" r:id="rId10"/>
    <p:sldId id="302" r:id="rId11"/>
    <p:sldId id="328" r:id="rId12"/>
    <p:sldId id="369" r:id="rId13"/>
    <p:sldId id="390" r:id="rId14"/>
    <p:sldId id="356" r:id="rId15"/>
    <p:sldId id="389" r:id="rId16"/>
    <p:sldId id="381" r:id="rId17"/>
    <p:sldId id="352" r:id="rId18"/>
    <p:sldId id="382" r:id="rId19"/>
    <p:sldId id="383" r:id="rId20"/>
    <p:sldId id="384" r:id="rId21"/>
    <p:sldId id="385" r:id="rId22"/>
    <p:sldId id="386" r:id="rId23"/>
    <p:sldId id="387" r:id="rId24"/>
    <p:sldId id="388" r:id="rId25"/>
    <p:sldId id="330" r:id="rId26"/>
    <p:sldId id="306" r:id="rId27"/>
    <p:sldId id="308" r:id="rId28"/>
    <p:sldId id="393" r:id="rId29"/>
    <p:sldId id="379" r:id="rId30"/>
    <p:sldId id="377" r:id="rId31"/>
    <p:sldId id="375" r:id="rId32"/>
    <p:sldId id="331" r:id="rId33"/>
    <p:sldId id="325" r:id="rId34"/>
    <p:sldId id="335" r:id="rId35"/>
    <p:sldId id="338" r:id="rId36"/>
    <p:sldId id="339" r:id="rId37"/>
    <p:sldId id="313" r:id="rId38"/>
    <p:sldId id="317" r:id="rId39"/>
    <p:sldId id="323" r:id="rId40"/>
    <p:sldId id="324" r:id="rId41"/>
    <p:sldId id="316" r:id="rId42"/>
    <p:sldId id="341" r:id="rId43"/>
    <p:sldId id="344" r:id="rId44"/>
    <p:sldId id="345" r:id="rId45"/>
    <p:sldId id="346" r:id="rId46"/>
    <p:sldId id="347" r:id="rId47"/>
    <p:sldId id="348" r:id="rId48"/>
    <p:sldId id="342" r:id="rId49"/>
    <p:sldId id="371" r:id="rId50"/>
    <p:sldId id="391" r:id="rId51"/>
    <p:sldId id="392" r:id="rId52"/>
    <p:sldId id="368" r:id="rId53"/>
  </p:sldIdLst>
  <p:sldSz cx="9144000" cy="6858000" type="screen4x3"/>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13"/>
    <a:srgbClr val="4AA11F"/>
    <a:srgbClr val="FFCC00"/>
    <a:srgbClr val="FF5050"/>
    <a:srgbClr val="6241ED"/>
    <a:srgbClr val="0714B7"/>
    <a:srgbClr val="00CCFF"/>
    <a:srgbClr val="431EA0"/>
    <a:srgbClr val="FAFCE4"/>
    <a:srgbClr val="F9C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428" autoAdjust="0"/>
  </p:normalViewPr>
  <p:slideViewPr>
    <p:cSldViewPr>
      <p:cViewPr varScale="1">
        <p:scale>
          <a:sx n="69" d="100"/>
          <a:sy n="69" d="100"/>
        </p:scale>
        <p:origin x="12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18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lang="es-MX">
                <a:solidFill>
                  <a:srgbClr val="002060"/>
                </a:solidFill>
              </a:defRPr>
            </a:pPr>
            <a:r>
              <a:rPr lang="es-ES" dirty="0" smtClean="0">
                <a:solidFill>
                  <a:srgbClr val="002060"/>
                </a:solidFill>
              </a:rPr>
              <a:t>POBLACIÓN TOTAL DE ESCUELAS EN LA REGIÓN</a:t>
            </a:r>
            <a:r>
              <a:rPr lang="es-ES" baseline="0" dirty="0" smtClean="0">
                <a:solidFill>
                  <a:srgbClr val="002060"/>
                </a:solidFill>
              </a:rPr>
              <a:t> EDUCATIVA DE PANAMÁ OESTE</a:t>
            </a:r>
            <a:r>
              <a:rPr lang="es-ES" dirty="0" smtClean="0">
                <a:solidFill>
                  <a:srgbClr val="002060"/>
                </a:solidFill>
              </a:rPr>
              <a:t> </a:t>
            </a:r>
            <a:endParaRPr lang="es-ES" dirty="0">
              <a:solidFill>
                <a:srgbClr val="002060"/>
              </a:solidFill>
            </a:endParaRPr>
          </a:p>
        </c:rich>
      </c:tx>
      <c:layout>
        <c:manualLayout>
          <c:xMode val="edge"/>
          <c:yMode val="edge"/>
          <c:x val="0.12888676864006252"/>
          <c:y val="7.8307271414287385E-4"/>
        </c:manualLayout>
      </c:layout>
      <c:overlay val="0"/>
    </c:title>
    <c:autoTitleDeleted val="0"/>
    <c:plotArea>
      <c:layout>
        <c:manualLayout>
          <c:layoutTarget val="inner"/>
          <c:xMode val="edge"/>
          <c:yMode val="edge"/>
          <c:x val="0.15929484479724956"/>
          <c:y val="0.23379155788245767"/>
          <c:w val="0.726314063972894"/>
          <c:h val="0.7662084316740545"/>
        </c:manualLayout>
      </c:layout>
      <c:pieChart>
        <c:varyColors val="1"/>
        <c:ser>
          <c:idx val="0"/>
          <c:order val="0"/>
          <c:tx>
            <c:strRef>
              <c:f>Hoja1!$B$1</c:f>
              <c:strCache>
                <c:ptCount val="1"/>
                <c:pt idx="0">
                  <c:v>Población total de Escuelas en los Ditritos de Chame, Capira y San Carlos</c:v>
                </c:pt>
              </c:strCache>
            </c:strRef>
          </c:tx>
          <c:spPr>
            <a:solidFill>
              <a:srgbClr val="4AA11F"/>
            </a:solidFill>
          </c:spPr>
          <c:dPt>
            <c:idx val="0"/>
            <c:bubble3D val="0"/>
            <c:explosion val="9"/>
            <c:spPr>
              <a:solidFill>
                <a:srgbClr val="6241ED"/>
              </a:solidFill>
            </c:spPr>
          </c:dPt>
          <c:dLbls>
            <c:spPr>
              <a:noFill/>
              <a:ln>
                <a:noFill/>
              </a:ln>
              <a:effectLst/>
            </c:spPr>
            <c:txPr>
              <a:bodyPr/>
              <a:lstStyle/>
              <a:p>
                <a:pPr>
                  <a:defRPr lang="es-ES"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Hoja1!$A$2:$A$3</c:f>
              <c:strCache>
                <c:ptCount val="2"/>
                <c:pt idx="0">
                  <c:v>Escuelas del Programa de Educación Inclusiva</c:v>
                </c:pt>
                <c:pt idx="1">
                  <c:v>Total de escuelas de Panamá Oeste</c:v>
                </c:pt>
              </c:strCache>
            </c:strRef>
          </c:cat>
          <c:val>
            <c:numRef>
              <c:f>Hoja1!$B$2:$B$3</c:f>
              <c:numCache>
                <c:formatCode>General</c:formatCode>
                <c:ptCount val="2"/>
                <c:pt idx="0">
                  <c:v>53</c:v>
                </c:pt>
                <c:pt idx="1">
                  <c:v>226</c:v>
                </c:pt>
              </c:numCache>
            </c:numRef>
          </c:val>
        </c:ser>
        <c:ser>
          <c:idx val="1"/>
          <c:order val="1"/>
          <c:tx>
            <c:strRef>
              <c:f>Hoja1!$C$1</c:f>
              <c:strCache>
                <c:ptCount val="1"/>
                <c:pt idx="0">
                  <c:v>Columna1</c:v>
                </c:pt>
              </c:strCache>
            </c:strRef>
          </c:tx>
          <c:cat>
            <c:strRef>
              <c:f>Hoja1!$A$2:$A$3</c:f>
              <c:strCache>
                <c:ptCount val="2"/>
                <c:pt idx="0">
                  <c:v>Escuelas del Programa de Educación Inclusiva</c:v>
                </c:pt>
                <c:pt idx="1">
                  <c:v>Total de escuelas de Panamá Oeste</c:v>
                </c:pt>
              </c:strCache>
            </c:strRef>
          </c:cat>
          <c:val>
            <c:numRef>
              <c:f>Hoja1!$C$2:$C$3</c:f>
              <c:numCache>
                <c:formatCode>General</c:formatCode>
                <c:ptCount val="2"/>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7.6315498133190692E-5"/>
          <c:y val="0.17659044828352416"/>
          <c:w val="0.33730269101684901"/>
          <c:h val="0.29425688812354212"/>
        </c:manualLayout>
      </c:layout>
      <c:overlay val="0"/>
      <c:txPr>
        <a:bodyPr/>
        <a:lstStyle/>
        <a:p>
          <a:pPr algn="just">
            <a:defRPr lang="es-MX"/>
          </a:pPr>
          <a:endParaRPr lang="es-PA"/>
        </a:p>
      </c:txPr>
    </c:legend>
    <c:plotVisOnly val="1"/>
    <c:dispBlanksAs val="zero"/>
    <c:showDLblsOverMax val="0"/>
  </c:chart>
  <c:txPr>
    <a:bodyPr/>
    <a:lstStyle/>
    <a:p>
      <a:pPr>
        <a:defRPr sz="1800"/>
      </a:pPr>
      <a:endParaRPr lang="es-P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lang="es-MX">
                <a:solidFill>
                  <a:srgbClr val="002060"/>
                </a:solidFill>
              </a:defRPr>
            </a:pPr>
            <a:r>
              <a:rPr lang="en-US" dirty="0" smtClean="0">
                <a:solidFill>
                  <a:srgbClr val="002060"/>
                </a:solidFill>
              </a:rPr>
              <a:t>TOTAL DE ATENCIÓN SEGÚN</a:t>
            </a:r>
            <a:r>
              <a:rPr lang="en-US" baseline="0" dirty="0" smtClean="0">
                <a:solidFill>
                  <a:srgbClr val="002060"/>
                </a:solidFill>
              </a:rPr>
              <a:t> ESPECIALIDAD</a:t>
            </a:r>
            <a:endParaRPr lang="en-US" dirty="0">
              <a:solidFill>
                <a:srgbClr val="002060"/>
              </a:solidFill>
            </a:endParaRPr>
          </a:p>
        </c:rich>
      </c:tx>
      <c:layout>
        <c:manualLayout>
          <c:xMode val="edge"/>
          <c:yMode val="edge"/>
          <c:x val="0.15040691551792087"/>
          <c:y val="7.272676370355477E-2"/>
        </c:manualLayout>
      </c:layout>
      <c:overlay val="0"/>
    </c:title>
    <c:autoTitleDeleted val="0"/>
    <c:plotArea>
      <c:layout/>
      <c:barChart>
        <c:barDir val="col"/>
        <c:grouping val="clustered"/>
        <c:varyColors val="0"/>
        <c:ser>
          <c:idx val="0"/>
          <c:order val="0"/>
          <c:tx>
            <c:strRef>
              <c:f>Hoja1!$B$1</c:f>
              <c:strCache>
                <c:ptCount val="1"/>
                <c:pt idx="0">
                  <c:v>PADRES DE FAMILIA</c:v>
                </c:pt>
              </c:strCache>
            </c:strRef>
          </c:tx>
          <c:spPr>
            <a:solidFill>
              <a:srgbClr val="E35313"/>
            </a:solidFill>
            <a:ln>
              <a:noFill/>
            </a:ln>
          </c:spPr>
          <c:invertIfNegative val="0"/>
          <c:dPt>
            <c:idx val="0"/>
            <c:invertIfNegative val="0"/>
            <c:bubble3D val="0"/>
            <c:spPr>
              <a:solidFill>
                <a:srgbClr val="E35313"/>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6"/>
                </a:contourClr>
              </a:sp3d>
            </c:spPr>
          </c:dPt>
          <c:dLbls>
            <c:spPr>
              <a:noFill/>
              <a:ln>
                <a:noFill/>
              </a:ln>
              <a:effectLst/>
            </c:spPr>
            <c:txPr>
              <a:bodyPr/>
              <a:lstStyle/>
              <a:p>
                <a:pPr>
                  <a:defRPr lang="es-ES" sz="1000"/>
                </a:pPr>
                <a:endParaRPr lang="es-PA"/>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PSICOLOGIA</c:v>
                </c:pt>
                <c:pt idx="1">
                  <c:v>TRABAJO SOCIAL</c:v>
                </c:pt>
                <c:pt idx="2">
                  <c:v>D.I.F.A</c:v>
                </c:pt>
                <c:pt idx="3">
                  <c:v>FONOAUDIOLOGIA</c:v>
                </c:pt>
              </c:strCache>
            </c:strRef>
          </c:cat>
          <c:val>
            <c:numRef>
              <c:f>Hoja1!$B$2:$B$5</c:f>
              <c:numCache>
                <c:formatCode>General</c:formatCode>
                <c:ptCount val="4"/>
                <c:pt idx="0">
                  <c:v>545</c:v>
                </c:pt>
                <c:pt idx="1">
                  <c:v>270</c:v>
                </c:pt>
                <c:pt idx="2">
                  <c:v>257</c:v>
                </c:pt>
                <c:pt idx="3">
                  <c:v>335</c:v>
                </c:pt>
              </c:numCache>
            </c:numRef>
          </c:val>
        </c:ser>
        <c:ser>
          <c:idx val="1"/>
          <c:order val="1"/>
          <c:tx>
            <c:strRef>
              <c:f>Hoja1!$C$1</c:f>
              <c:strCache>
                <c:ptCount val="1"/>
                <c:pt idx="0">
                  <c:v>DIRECTORES</c:v>
                </c:pt>
              </c:strCache>
            </c:strRef>
          </c:tx>
          <c:spPr>
            <a:solidFill>
              <a:srgbClr val="0714B7"/>
            </a:solidFill>
            <a:ln>
              <a:noFill/>
            </a:ln>
          </c:spPr>
          <c:invertIfNegative val="0"/>
          <c:dLbls>
            <c:spPr>
              <a:noFill/>
              <a:ln>
                <a:noFill/>
              </a:ln>
              <a:effectLst/>
            </c:spPr>
            <c:txPr>
              <a:bodyPr/>
              <a:lstStyle/>
              <a:p>
                <a:pPr>
                  <a:defRPr sz="1000"/>
                </a:pPr>
                <a:endParaRPr lang="es-PA"/>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PSICOLOGIA</c:v>
                </c:pt>
                <c:pt idx="1">
                  <c:v>TRABAJO SOCIAL</c:v>
                </c:pt>
                <c:pt idx="2">
                  <c:v>D.I.F.A</c:v>
                </c:pt>
                <c:pt idx="3">
                  <c:v>FONOAUDIOLOGIA</c:v>
                </c:pt>
              </c:strCache>
            </c:strRef>
          </c:cat>
          <c:val>
            <c:numRef>
              <c:f>Hoja1!$C$2:$C$5</c:f>
              <c:numCache>
                <c:formatCode>General</c:formatCode>
                <c:ptCount val="4"/>
                <c:pt idx="0">
                  <c:v>160</c:v>
                </c:pt>
                <c:pt idx="1">
                  <c:v>160</c:v>
                </c:pt>
                <c:pt idx="2">
                  <c:v>160</c:v>
                </c:pt>
                <c:pt idx="3">
                  <c:v>160</c:v>
                </c:pt>
              </c:numCache>
            </c:numRef>
          </c:val>
        </c:ser>
        <c:ser>
          <c:idx val="2"/>
          <c:order val="2"/>
          <c:tx>
            <c:strRef>
              <c:f>Hoja1!$D$1</c:f>
              <c:strCache>
                <c:ptCount val="1"/>
                <c:pt idx="0">
                  <c:v>OTRAS ATENCIONES</c:v>
                </c:pt>
              </c:strCache>
            </c:strRef>
          </c:tx>
          <c:spPr>
            <a:solidFill>
              <a:srgbClr val="4AA11F"/>
            </a:solidFill>
            <a:ln>
              <a:noFill/>
            </a:ln>
          </c:spPr>
          <c:invertIfNegative val="0"/>
          <c:dLbls>
            <c:spPr>
              <a:noFill/>
              <a:ln>
                <a:noFill/>
              </a:ln>
              <a:effectLst/>
            </c:spPr>
            <c:txPr>
              <a:bodyPr/>
              <a:lstStyle/>
              <a:p>
                <a:pPr>
                  <a:defRPr sz="1000"/>
                </a:pPr>
                <a:endParaRPr lang="es-PA"/>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PSICOLOGIA</c:v>
                </c:pt>
                <c:pt idx="1">
                  <c:v>TRABAJO SOCIAL</c:v>
                </c:pt>
                <c:pt idx="2">
                  <c:v>D.I.F.A</c:v>
                </c:pt>
                <c:pt idx="3">
                  <c:v>FONOAUDIOLOGIA</c:v>
                </c:pt>
              </c:strCache>
            </c:strRef>
          </c:cat>
          <c:val>
            <c:numRef>
              <c:f>Hoja1!$D$2:$D$5</c:f>
              <c:numCache>
                <c:formatCode>General</c:formatCode>
                <c:ptCount val="4"/>
                <c:pt idx="0">
                  <c:v>593</c:v>
                </c:pt>
                <c:pt idx="1">
                  <c:v>272</c:v>
                </c:pt>
                <c:pt idx="2">
                  <c:v>212</c:v>
                </c:pt>
                <c:pt idx="3">
                  <c:v>294</c:v>
                </c:pt>
              </c:numCache>
            </c:numRef>
          </c:val>
        </c:ser>
        <c:ser>
          <c:idx val="3"/>
          <c:order val="3"/>
          <c:tx>
            <c:strRef>
              <c:f>Hoja1!$E$1</c:f>
              <c:strCache>
                <c:ptCount val="1"/>
                <c:pt idx="0">
                  <c:v>ESCUELAS</c:v>
                </c:pt>
              </c:strCache>
            </c:strRef>
          </c:tx>
          <c:spPr>
            <a:solidFill>
              <a:srgbClr val="6241ED"/>
            </a:solidFill>
            <a:ln>
              <a:noFill/>
            </a:ln>
          </c:spPr>
          <c:invertIfNegative val="0"/>
          <c:dLbls>
            <c:spPr>
              <a:noFill/>
              <a:ln>
                <a:noFill/>
              </a:ln>
              <a:effectLst/>
            </c:spPr>
            <c:txPr>
              <a:bodyPr/>
              <a:lstStyle/>
              <a:p>
                <a:pPr>
                  <a:defRPr sz="1000"/>
                </a:pPr>
                <a:endParaRPr lang="es-PA"/>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PSICOLOGIA</c:v>
                </c:pt>
                <c:pt idx="1">
                  <c:v>TRABAJO SOCIAL</c:v>
                </c:pt>
                <c:pt idx="2">
                  <c:v>D.I.F.A</c:v>
                </c:pt>
                <c:pt idx="3">
                  <c:v>FONOAUDIOLOGIA</c:v>
                </c:pt>
              </c:strCache>
            </c:strRef>
          </c:cat>
          <c:val>
            <c:numRef>
              <c:f>Hoja1!$E$2:$E$5</c:f>
              <c:numCache>
                <c:formatCode>General</c:formatCode>
                <c:ptCount val="4"/>
                <c:pt idx="0">
                  <c:v>53</c:v>
                </c:pt>
                <c:pt idx="1">
                  <c:v>53</c:v>
                </c:pt>
                <c:pt idx="2">
                  <c:v>53</c:v>
                </c:pt>
                <c:pt idx="3">
                  <c:v>53</c:v>
                </c:pt>
              </c:numCache>
            </c:numRef>
          </c:val>
        </c:ser>
        <c:dLbls>
          <c:showLegendKey val="0"/>
          <c:showVal val="1"/>
          <c:showCatName val="0"/>
          <c:showSerName val="0"/>
          <c:showPercent val="0"/>
          <c:showBubbleSize val="0"/>
        </c:dLbls>
        <c:gapWidth val="150"/>
        <c:overlap val="-25"/>
        <c:axId val="219627088"/>
        <c:axId val="219628656"/>
      </c:barChart>
      <c:catAx>
        <c:axId val="219627088"/>
        <c:scaling>
          <c:orientation val="minMax"/>
        </c:scaling>
        <c:delete val="0"/>
        <c:axPos val="b"/>
        <c:numFmt formatCode="General" sourceLinked="0"/>
        <c:majorTickMark val="none"/>
        <c:minorTickMark val="none"/>
        <c:tickLblPos val="nextTo"/>
        <c:txPr>
          <a:bodyPr/>
          <a:lstStyle/>
          <a:p>
            <a:pPr>
              <a:defRPr sz="1200" b="1"/>
            </a:pPr>
            <a:endParaRPr lang="es-PA"/>
          </a:p>
        </c:txPr>
        <c:crossAx val="219628656"/>
        <c:crosses val="autoZero"/>
        <c:auto val="1"/>
        <c:lblAlgn val="ctr"/>
        <c:lblOffset val="100"/>
        <c:noMultiLvlLbl val="0"/>
      </c:catAx>
      <c:valAx>
        <c:axId val="219628656"/>
        <c:scaling>
          <c:orientation val="minMax"/>
        </c:scaling>
        <c:delete val="1"/>
        <c:axPos val="l"/>
        <c:numFmt formatCode="General" sourceLinked="1"/>
        <c:majorTickMark val="out"/>
        <c:minorTickMark val="none"/>
        <c:tickLblPos val="none"/>
        <c:crossAx val="219627088"/>
        <c:crosses val="autoZero"/>
        <c:crossBetween val="between"/>
      </c:valAx>
    </c:plotArea>
    <c:legend>
      <c:legendPos val="t"/>
      <c:layout>
        <c:manualLayout>
          <c:xMode val="edge"/>
          <c:yMode val="edge"/>
          <c:x val="4.9999964107301995E-2"/>
          <c:y val="0.22620144443963699"/>
          <c:w val="0.89999995214306994"/>
          <c:h val="4.6454352873905466E-2"/>
        </c:manualLayout>
      </c:layout>
      <c:overlay val="0"/>
      <c:txPr>
        <a:bodyPr/>
        <a:lstStyle/>
        <a:p>
          <a:pPr>
            <a:defRPr lang="es-MX" sz="1000" b="1"/>
          </a:pPr>
          <a:endParaRPr lang="es-PA"/>
        </a:p>
      </c:txPr>
    </c:legend>
    <c:plotVisOnly val="1"/>
    <c:dispBlanksAs val="zero"/>
    <c:showDLblsOverMax val="0"/>
  </c:chart>
  <c:txPr>
    <a:bodyPr/>
    <a:lstStyle/>
    <a:p>
      <a:pPr>
        <a:defRPr sz="1800"/>
      </a:pPr>
      <a:endParaRPr lang="es-PA"/>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52153-5865-423A-B8CE-09F294441BD4}"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s-PA"/>
        </a:p>
      </dgm:t>
    </dgm:pt>
    <dgm:pt modelId="{F0D643DC-7E3C-4F9F-991E-59668AA2CFA3}">
      <dgm:prSet phldrT="[Texto]" custT="1">
        <dgm:style>
          <a:lnRef idx="3">
            <a:schemeClr val="lt1"/>
          </a:lnRef>
          <a:fillRef idx="1">
            <a:schemeClr val="accent3"/>
          </a:fillRef>
          <a:effectRef idx="1">
            <a:schemeClr val="accent3"/>
          </a:effectRef>
          <a:fontRef idx="minor">
            <a:schemeClr val="lt1"/>
          </a:fontRef>
        </dgm:style>
      </dgm:prSet>
      <dgm:spPr>
        <a:solidFill>
          <a:srgbClr val="4AA11F"/>
        </a:solidFill>
      </dgm:spPr>
      <dgm:t>
        <a:bodyPr/>
        <a:lstStyle/>
        <a:p>
          <a:r>
            <a:rPr lang="es-PA" sz="4300" dirty="0" smtClean="0"/>
            <a:t>PRIMARIO</a:t>
          </a:r>
          <a:endParaRPr lang="es-PA" sz="3200" dirty="0"/>
        </a:p>
      </dgm:t>
    </dgm:pt>
    <dgm:pt modelId="{F0A380E2-26F3-475E-B9C1-80968336827A}" type="parTrans" cxnId="{D8B389DA-57ED-4D39-BE91-A7B0A4241452}">
      <dgm:prSet/>
      <dgm:spPr/>
      <dgm:t>
        <a:bodyPr/>
        <a:lstStyle/>
        <a:p>
          <a:endParaRPr lang="es-PA"/>
        </a:p>
      </dgm:t>
    </dgm:pt>
    <dgm:pt modelId="{44BBFDF8-D401-48ED-A487-D3F64D107C07}" type="sibTrans" cxnId="{D8B389DA-57ED-4D39-BE91-A7B0A4241452}">
      <dgm:prSet/>
      <dgm:spPr/>
      <dgm:t>
        <a:bodyPr/>
        <a:lstStyle/>
        <a:p>
          <a:endParaRPr lang="es-PA"/>
        </a:p>
      </dgm:t>
    </dgm:pt>
    <dgm:pt modelId="{1D58468E-7A0B-434E-890C-F302E1EEA666}">
      <dgm:prSet phldrT="[Texto]" custT="1">
        <dgm:style>
          <a:lnRef idx="3">
            <a:schemeClr val="lt1"/>
          </a:lnRef>
          <a:fillRef idx="1">
            <a:schemeClr val="accent3"/>
          </a:fillRef>
          <a:effectRef idx="1">
            <a:schemeClr val="accent3"/>
          </a:effectRef>
          <a:fontRef idx="minor">
            <a:schemeClr val="lt1"/>
          </a:fontRef>
        </dgm:style>
      </dgm:prSet>
      <dgm:spPr>
        <a:solidFill>
          <a:srgbClr val="4AA11F"/>
        </a:solidFill>
      </dgm:spPr>
      <dgm:t>
        <a:bodyPr/>
        <a:lstStyle/>
        <a:p>
          <a:r>
            <a:rPr lang="es-PA" sz="4300" dirty="0" smtClean="0"/>
            <a:t>SECUNDARIO</a:t>
          </a:r>
          <a:endParaRPr lang="es-PA" sz="3200" dirty="0"/>
        </a:p>
      </dgm:t>
    </dgm:pt>
    <dgm:pt modelId="{3CC87243-5B5B-4AB8-9855-23E5868DB086}" type="parTrans" cxnId="{21642580-7C7E-471A-9251-DF34C75F0D93}">
      <dgm:prSet/>
      <dgm:spPr/>
      <dgm:t>
        <a:bodyPr/>
        <a:lstStyle/>
        <a:p>
          <a:endParaRPr lang="es-PA"/>
        </a:p>
      </dgm:t>
    </dgm:pt>
    <dgm:pt modelId="{C6FA0B29-2142-4CD3-8522-F01FEB8C6E90}" type="sibTrans" cxnId="{21642580-7C7E-471A-9251-DF34C75F0D93}">
      <dgm:prSet/>
      <dgm:spPr/>
      <dgm:t>
        <a:bodyPr/>
        <a:lstStyle/>
        <a:p>
          <a:endParaRPr lang="es-PA"/>
        </a:p>
      </dgm:t>
    </dgm:pt>
    <dgm:pt modelId="{6F6520D4-248F-4C03-8067-51332A7D15D6}" type="pres">
      <dgm:prSet presAssocID="{CB152153-5865-423A-B8CE-09F294441BD4}" presName="diagram" presStyleCnt="0">
        <dgm:presLayoutVars>
          <dgm:chPref val="1"/>
          <dgm:dir/>
          <dgm:animOne val="branch"/>
          <dgm:animLvl val="lvl"/>
          <dgm:resizeHandles/>
        </dgm:presLayoutVars>
      </dgm:prSet>
      <dgm:spPr/>
      <dgm:t>
        <a:bodyPr/>
        <a:lstStyle/>
        <a:p>
          <a:endParaRPr lang="es-ES"/>
        </a:p>
      </dgm:t>
    </dgm:pt>
    <dgm:pt modelId="{92499BB9-89FE-4FAC-AF98-6EB44404B163}" type="pres">
      <dgm:prSet presAssocID="{F0D643DC-7E3C-4F9F-991E-59668AA2CFA3}" presName="root" presStyleCnt="0"/>
      <dgm:spPr/>
      <dgm:t>
        <a:bodyPr/>
        <a:lstStyle/>
        <a:p>
          <a:endParaRPr lang="es-MX"/>
        </a:p>
      </dgm:t>
    </dgm:pt>
    <dgm:pt modelId="{B5CCD00A-8907-4495-AB81-17D46D8D997E}" type="pres">
      <dgm:prSet presAssocID="{F0D643DC-7E3C-4F9F-991E-59668AA2CFA3}" presName="rootComposite" presStyleCnt="0"/>
      <dgm:spPr/>
      <dgm:t>
        <a:bodyPr/>
        <a:lstStyle/>
        <a:p>
          <a:endParaRPr lang="es-MX"/>
        </a:p>
      </dgm:t>
    </dgm:pt>
    <dgm:pt modelId="{64168186-D907-4FCA-B674-95C098545FF2}" type="pres">
      <dgm:prSet presAssocID="{F0D643DC-7E3C-4F9F-991E-59668AA2CFA3}" presName="rootText" presStyleLbl="node1" presStyleIdx="0" presStyleCnt="2" custLinFactNeighborX="5121" custLinFactNeighborY="-49590"/>
      <dgm:spPr/>
      <dgm:t>
        <a:bodyPr/>
        <a:lstStyle/>
        <a:p>
          <a:endParaRPr lang="es-PA"/>
        </a:p>
      </dgm:t>
    </dgm:pt>
    <dgm:pt modelId="{9733B75A-4A23-4A0A-B98D-3E1FE1B68DB0}" type="pres">
      <dgm:prSet presAssocID="{F0D643DC-7E3C-4F9F-991E-59668AA2CFA3}" presName="rootConnector" presStyleLbl="node1" presStyleIdx="0" presStyleCnt="2"/>
      <dgm:spPr/>
      <dgm:t>
        <a:bodyPr/>
        <a:lstStyle/>
        <a:p>
          <a:endParaRPr lang="es-ES"/>
        </a:p>
      </dgm:t>
    </dgm:pt>
    <dgm:pt modelId="{91A9307E-F8D7-4A57-9D7C-7E94EC4036B4}" type="pres">
      <dgm:prSet presAssocID="{F0D643DC-7E3C-4F9F-991E-59668AA2CFA3}" presName="childShape" presStyleCnt="0"/>
      <dgm:spPr/>
      <dgm:t>
        <a:bodyPr/>
        <a:lstStyle/>
        <a:p>
          <a:endParaRPr lang="es-MX"/>
        </a:p>
      </dgm:t>
    </dgm:pt>
    <dgm:pt modelId="{E9DBA243-1B37-435D-A3F0-CF444E240D2E}" type="pres">
      <dgm:prSet presAssocID="{1D58468E-7A0B-434E-890C-F302E1EEA666}" presName="root" presStyleCnt="0"/>
      <dgm:spPr/>
      <dgm:t>
        <a:bodyPr/>
        <a:lstStyle/>
        <a:p>
          <a:endParaRPr lang="es-MX"/>
        </a:p>
      </dgm:t>
    </dgm:pt>
    <dgm:pt modelId="{0CEA6515-5663-4E44-8F8D-EF7D10ABA797}" type="pres">
      <dgm:prSet presAssocID="{1D58468E-7A0B-434E-890C-F302E1EEA666}" presName="rootComposite" presStyleCnt="0"/>
      <dgm:spPr/>
      <dgm:t>
        <a:bodyPr/>
        <a:lstStyle/>
        <a:p>
          <a:endParaRPr lang="es-MX"/>
        </a:p>
      </dgm:t>
    </dgm:pt>
    <dgm:pt modelId="{DD720E91-696A-4AAE-8EC6-EC870B43C1AD}" type="pres">
      <dgm:prSet presAssocID="{1D58468E-7A0B-434E-890C-F302E1EEA666}" presName="rootText" presStyleLbl="node1" presStyleIdx="1" presStyleCnt="2" custLinFactNeighborX="-8811" custLinFactNeighborY="-49976"/>
      <dgm:spPr/>
      <dgm:t>
        <a:bodyPr/>
        <a:lstStyle/>
        <a:p>
          <a:endParaRPr lang="es-ES"/>
        </a:p>
      </dgm:t>
    </dgm:pt>
    <dgm:pt modelId="{BEA42187-F6B5-499D-8496-0ED03BC1A6A5}" type="pres">
      <dgm:prSet presAssocID="{1D58468E-7A0B-434E-890C-F302E1EEA666}" presName="rootConnector" presStyleLbl="node1" presStyleIdx="1" presStyleCnt="2"/>
      <dgm:spPr/>
      <dgm:t>
        <a:bodyPr/>
        <a:lstStyle/>
        <a:p>
          <a:endParaRPr lang="es-ES"/>
        </a:p>
      </dgm:t>
    </dgm:pt>
    <dgm:pt modelId="{3CD0C31E-5681-4C15-82E5-ABA3ACBF0D13}" type="pres">
      <dgm:prSet presAssocID="{1D58468E-7A0B-434E-890C-F302E1EEA666}" presName="childShape" presStyleCnt="0"/>
      <dgm:spPr/>
      <dgm:t>
        <a:bodyPr/>
        <a:lstStyle/>
        <a:p>
          <a:endParaRPr lang="es-MX"/>
        </a:p>
      </dgm:t>
    </dgm:pt>
  </dgm:ptLst>
  <dgm:cxnLst>
    <dgm:cxn modelId="{D8B389DA-57ED-4D39-BE91-A7B0A4241452}" srcId="{CB152153-5865-423A-B8CE-09F294441BD4}" destId="{F0D643DC-7E3C-4F9F-991E-59668AA2CFA3}" srcOrd="0" destOrd="0" parTransId="{F0A380E2-26F3-475E-B9C1-80968336827A}" sibTransId="{44BBFDF8-D401-48ED-A487-D3F64D107C07}"/>
    <dgm:cxn modelId="{D779EBAC-053E-40D2-B34C-8B424D83F5FD}" type="presOf" srcId="{F0D643DC-7E3C-4F9F-991E-59668AA2CFA3}" destId="{9733B75A-4A23-4A0A-B98D-3E1FE1B68DB0}" srcOrd="1" destOrd="0" presId="urn:microsoft.com/office/officeart/2005/8/layout/hierarchy3"/>
    <dgm:cxn modelId="{21642580-7C7E-471A-9251-DF34C75F0D93}" srcId="{CB152153-5865-423A-B8CE-09F294441BD4}" destId="{1D58468E-7A0B-434E-890C-F302E1EEA666}" srcOrd="1" destOrd="0" parTransId="{3CC87243-5B5B-4AB8-9855-23E5868DB086}" sibTransId="{C6FA0B29-2142-4CD3-8522-F01FEB8C6E90}"/>
    <dgm:cxn modelId="{294E95A2-99F5-4F7D-BF2E-0431A630316E}" type="presOf" srcId="{F0D643DC-7E3C-4F9F-991E-59668AA2CFA3}" destId="{64168186-D907-4FCA-B674-95C098545FF2}" srcOrd="0" destOrd="0" presId="urn:microsoft.com/office/officeart/2005/8/layout/hierarchy3"/>
    <dgm:cxn modelId="{340A8ACA-8EDC-4F68-8061-B1E0CFF6BAB8}" type="presOf" srcId="{CB152153-5865-423A-B8CE-09F294441BD4}" destId="{6F6520D4-248F-4C03-8067-51332A7D15D6}" srcOrd="0" destOrd="0" presId="urn:microsoft.com/office/officeart/2005/8/layout/hierarchy3"/>
    <dgm:cxn modelId="{8FC3914F-8B2B-4D01-99C4-5AC166C5A261}" type="presOf" srcId="{1D58468E-7A0B-434E-890C-F302E1EEA666}" destId="{DD720E91-696A-4AAE-8EC6-EC870B43C1AD}" srcOrd="0" destOrd="0" presId="urn:microsoft.com/office/officeart/2005/8/layout/hierarchy3"/>
    <dgm:cxn modelId="{5A2B8F0C-E1A9-4229-BD89-6FEDFC278468}" type="presOf" srcId="{1D58468E-7A0B-434E-890C-F302E1EEA666}" destId="{BEA42187-F6B5-499D-8496-0ED03BC1A6A5}" srcOrd="1" destOrd="0" presId="urn:microsoft.com/office/officeart/2005/8/layout/hierarchy3"/>
    <dgm:cxn modelId="{BF82B331-3F2F-4E91-A511-ADDA964087BD}" type="presParOf" srcId="{6F6520D4-248F-4C03-8067-51332A7D15D6}" destId="{92499BB9-89FE-4FAC-AF98-6EB44404B163}" srcOrd="0" destOrd="0" presId="urn:microsoft.com/office/officeart/2005/8/layout/hierarchy3"/>
    <dgm:cxn modelId="{7D55A930-0355-4D97-968D-E808FAFD3EE8}" type="presParOf" srcId="{92499BB9-89FE-4FAC-AF98-6EB44404B163}" destId="{B5CCD00A-8907-4495-AB81-17D46D8D997E}" srcOrd="0" destOrd="0" presId="urn:microsoft.com/office/officeart/2005/8/layout/hierarchy3"/>
    <dgm:cxn modelId="{8AF25B07-E9BE-4B56-8E0B-A342C1B3C623}" type="presParOf" srcId="{B5CCD00A-8907-4495-AB81-17D46D8D997E}" destId="{64168186-D907-4FCA-B674-95C098545FF2}" srcOrd="0" destOrd="0" presId="urn:microsoft.com/office/officeart/2005/8/layout/hierarchy3"/>
    <dgm:cxn modelId="{6465B020-EC72-4757-A46A-D610F4D2CD5B}" type="presParOf" srcId="{B5CCD00A-8907-4495-AB81-17D46D8D997E}" destId="{9733B75A-4A23-4A0A-B98D-3E1FE1B68DB0}" srcOrd="1" destOrd="0" presId="urn:microsoft.com/office/officeart/2005/8/layout/hierarchy3"/>
    <dgm:cxn modelId="{91F47453-70C5-4A90-A76B-4A8221D86E21}" type="presParOf" srcId="{92499BB9-89FE-4FAC-AF98-6EB44404B163}" destId="{91A9307E-F8D7-4A57-9D7C-7E94EC4036B4}" srcOrd="1" destOrd="0" presId="urn:microsoft.com/office/officeart/2005/8/layout/hierarchy3"/>
    <dgm:cxn modelId="{C241732A-A43B-4CAE-8238-940449615E89}" type="presParOf" srcId="{6F6520D4-248F-4C03-8067-51332A7D15D6}" destId="{E9DBA243-1B37-435D-A3F0-CF444E240D2E}" srcOrd="1" destOrd="0" presId="urn:microsoft.com/office/officeart/2005/8/layout/hierarchy3"/>
    <dgm:cxn modelId="{414E22D7-8716-49B9-9B0C-233E425EDD2A}" type="presParOf" srcId="{E9DBA243-1B37-435D-A3F0-CF444E240D2E}" destId="{0CEA6515-5663-4E44-8F8D-EF7D10ABA797}" srcOrd="0" destOrd="0" presId="urn:microsoft.com/office/officeart/2005/8/layout/hierarchy3"/>
    <dgm:cxn modelId="{C8F23808-9810-43EA-98A8-347FC6DE2157}" type="presParOf" srcId="{0CEA6515-5663-4E44-8F8D-EF7D10ABA797}" destId="{DD720E91-696A-4AAE-8EC6-EC870B43C1AD}" srcOrd="0" destOrd="0" presId="urn:microsoft.com/office/officeart/2005/8/layout/hierarchy3"/>
    <dgm:cxn modelId="{EC0D8B0D-E7D5-47D9-9D00-8F1103F7F0F3}" type="presParOf" srcId="{0CEA6515-5663-4E44-8F8D-EF7D10ABA797}" destId="{BEA42187-F6B5-499D-8496-0ED03BC1A6A5}" srcOrd="1" destOrd="0" presId="urn:microsoft.com/office/officeart/2005/8/layout/hierarchy3"/>
    <dgm:cxn modelId="{1985A2C3-5950-425A-82E7-BCB99FACC127}" type="presParOf" srcId="{E9DBA243-1B37-435D-A3F0-CF444E240D2E}" destId="{3CD0C31E-5681-4C15-82E5-ABA3ACBF0D1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8186-D907-4FCA-B674-95C098545FF2}">
      <dsp:nvSpPr>
        <dsp:cNvPr id="0" name=""/>
        <dsp:cNvSpPr/>
      </dsp:nvSpPr>
      <dsp:spPr>
        <a:xfrm>
          <a:off x="200969" y="216030"/>
          <a:ext cx="3903480" cy="1951740"/>
        </a:xfrm>
        <a:prstGeom prst="roundRect">
          <a:avLst>
            <a:gd name="adj" fmla="val 10000"/>
          </a:avLst>
        </a:prstGeom>
        <a:solidFill>
          <a:srgbClr val="4AA11F"/>
        </a:solidFill>
        <a:ln w="22225" cap="rnd" cmpd="sng" algn="ctr">
          <a:solidFill>
            <a:schemeClr val="lt1"/>
          </a:solidFill>
          <a:prstDash val="solid"/>
        </a:ln>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s-PA" sz="4300" kern="1200" dirty="0" smtClean="0"/>
            <a:t>PRIMARIO</a:t>
          </a:r>
          <a:endParaRPr lang="es-PA" sz="3200" kern="1200" dirty="0"/>
        </a:p>
      </dsp:txBody>
      <dsp:txXfrm>
        <a:off x="258134" y="273195"/>
        <a:ext cx="3789150" cy="1837410"/>
      </dsp:txXfrm>
    </dsp:sp>
    <dsp:sp modelId="{DD720E91-696A-4AAE-8EC6-EC870B43C1AD}">
      <dsp:nvSpPr>
        <dsp:cNvPr id="0" name=""/>
        <dsp:cNvSpPr/>
      </dsp:nvSpPr>
      <dsp:spPr>
        <a:xfrm>
          <a:off x="4536487" y="208497"/>
          <a:ext cx="3903480" cy="1951740"/>
        </a:xfrm>
        <a:prstGeom prst="roundRect">
          <a:avLst>
            <a:gd name="adj" fmla="val 10000"/>
          </a:avLst>
        </a:prstGeom>
        <a:solidFill>
          <a:srgbClr val="4AA11F"/>
        </a:solidFill>
        <a:ln w="22225" cap="rnd" cmpd="sng" algn="ctr">
          <a:solidFill>
            <a:schemeClr val="lt1"/>
          </a:solidFill>
          <a:prstDash val="solid"/>
        </a:ln>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s-PA" sz="4300" kern="1200" dirty="0" smtClean="0"/>
            <a:t>SECUNDARIO</a:t>
          </a:r>
          <a:endParaRPr lang="es-PA" sz="3200" kern="1200" dirty="0"/>
        </a:p>
      </dsp:txBody>
      <dsp:txXfrm>
        <a:off x="4593652" y="265662"/>
        <a:ext cx="3789150" cy="18374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98FC91-AB73-4727-A75B-9675A8D092F7}" type="datetimeFigureOut">
              <a:rPr lang="es-MX" smtClean="0"/>
              <a:pPr/>
              <a:t>03/01/2018</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4F61069-D65A-4B94-8745-BD4FD0A89516}" type="slidenum">
              <a:rPr lang="es-MX" smtClean="0"/>
              <a:pPr/>
              <a:t>‹Nº›</a:t>
            </a:fld>
            <a:endParaRPr lang="es-MX"/>
          </a:p>
        </p:txBody>
      </p:sp>
    </p:spTree>
    <p:extLst>
      <p:ext uri="{BB962C8B-B14F-4D97-AF65-F5344CB8AC3E}">
        <p14:creationId xmlns:p14="http://schemas.microsoft.com/office/powerpoint/2010/main" val="216356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
        <p:nvSpPr>
          <p:cNvPr id="4" name="3 Marcador de número de diapositiva"/>
          <p:cNvSpPr>
            <a:spLocks noGrp="1"/>
          </p:cNvSpPr>
          <p:nvPr>
            <p:ph type="sldNum" sz="quarter" idx="10"/>
          </p:nvPr>
        </p:nvSpPr>
        <p:spPr/>
        <p:txBody>
          <a:bodyPr/>
          <a:lstStyle/>
          <a:p>
            <a:fld id="{476F406F-A679-426C-B122-BA17A82E1D77}" type="slidenum">
              <a:rPr lang="es-PA" smtClean="0"/>
              <a:pPr/>
              <a:t>6</a:t>
            </a:fld>
            <a:endParaRPr lang="es-PA"/>
          </a:p>
        </p:txBody>
      </p:sp>
    </p:spTree>
    <p:extLst>
      <p:ext uri="{BB962C8B-B14F-4D97-AF65-F5344CB8AC3E}">
        <p14:creationId xmlns:p14="http://schemas.microsoft.com/office/powerpoint/2010/main" val="98975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
        <p:nvSpPr>
          <p:cNvPr id="4" name="3 Marcador de número de diapositiva"/>
          <p:cNvSpPr>
            <a:spLocks noGrp="1"/>
          </p:cNvSpPr>
          <p:nvPr>
            <p:ph type="sldNum" sz="quarter" idx="10"/>
          </p:nvPr>
        </p:nvSpPr>
        <p:spPr/>
        <p:txBody>
          <a:bodyPr/>
          <a:lstStyle/>
          <a:p>
            <a:fld id="{476F406F-A679-426C-B122-BA17A82E1D77}" type="slidenum">
              <a:rPr lang="es-PA" smtClean="0"/>
              <a:pPr/>
              <a:t>10</a:t>
            </a:fld>
            <a:endParaRPr lang="es-PA"/>
          </a:p>
        </p:txBody>
      </p:sp>
    </p:spTree>
    <p:extLst>
      <p:ext uri="{BB962C8B-B14F-4D97-AF65-F5344CB8AC3E}">
        <p14:creationId xmlns:p14="http://schemas.microsoft.com/office/powerpoint/2010/main" val="352571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
        <p:nvSpPr>
          <p:cNvPr id="4" name="3 Marcador de número de diapositiva"/>
          <p:cNvSpPr>
            <a:spLocks noGrp="1"/>
          </p:cNvSpPr>
          <p:nvPr>
            <p:ph type="sldNum" sz="quarter" idx="10"/>
          </p:nvPr>
        </p:nvSpPr>
        <p:spPr/>
        <p:txBody>
          <a:bodyPr/>
          <a:lstStyle/>
          <a:p>
            <a:fld id="{476F406F-A679-426C-B122-BA17A82E1D77}" type="slidenum">
              <a:rPr lang="es-PA" smtClean="0"/>
              <a:pPr/>
              <a:t>16</a:t>
            </a:fld>
            <a:endParaRPr lang="es-PA"/>
          </a:p>
        </p:txBody>
      </p:sp>
    </p:spTree>
    <p:extLst>
      <p:ext uri="{BB962C8B-B14F-4D97-AF65-F5344CB8AC3E}">
        <p14:creationId xmlns:p14="http://schemas.microsoft.com/office/powerpoint/2010/main" val="116951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
        <p:nvSpPr>
          <p:cNvPr id="4" name="3 Marcador de número de diapositiva"/>
          <p:cNvSpPr>
            <a:spLocks noGrp="1"/>
          </p:cNvSpPr>
          <p:nvPr>
            <p:ph type="sldNum" sz="quarter" idx="10"/>
          </p:nvPr>
        </p:nvSpPr>
        <p:spPr/>
        <p:txBody>
          <a:bodyPr/>
          <a:lstStyle/>
          <a:p>
            <a:fld id="{476F406F-A679-426C-B122-BA17A82E1D77}" type="slidenum">
              <a:rPr lang="es-PA" smtClean="0"/>
              <a:pPr/>
              <a:t>26</a:t>
            </a:fld>
            <a:endParaRPr lang="es-PA"/>
          </a:p>
        </p:txBody>
      </p:sp>
    </p:spTree>
    <p:extLst>
      <p:ext uri="{BB962C8B-B14F-4D97-AF65-F5344CB8AC3E}">
        <p14:creationId xmlns:p14="http://schemas.microsoft.com/office/powerpoint/2010/main" val="140144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
        <p:nvSpPr>
          <p:cNvPr id="4" name="3 Marcador de número de diapositiva"/>
          <p:cNvSpPr>
            <a:spLocks noGrp="1"/>
          </p:cNvSpPr>
          <p:nvPr>
            <p:ph type="sldNum" sz="quarter" idx="10"/>
          </p:nvPr>
        </p:nvSpPr>
        <p:spPr/>
        <p:txBody>
          <a:bodyPr/>
          <a:lstStyle/>
          <a:p>
            <a:fld id="{476F406F-A679-426C-B122-BA17A82E1D77}" type="slidenum">
              <a:rPr lang="es-PA" smtClean="0"/>
              <a:pPr/>
              <a:t>27</a:t>
            </a:fld>
            <a:endParaRPr lang="es-PA"/>
          </a:p>
        </p:txBody>
      </p:sp>
    </p:spTree>
    <p:extLst>
      <p:ext uri="{BB962C8B-B14F-4D97-AF65-F5344CB8AC3E}">
        <p14:creationId xmlns:p14="http://schemas.microsoft.com/office/powerpoint/2010/main" val="2208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
        <p:nvSpPr>
          <p:cNvPr id="4" name="3 Marcador de número de diapositiva"/>
          <p:cNvSpPr>
            <a:spLocks noGrp="1"/>
          </p:cNvSpPr>
          <p:nvPr>
            <p:ph type="sldNum" sz="quarter" idx="10"/>
          </p:nvPr>
        </p:nvSpPr>
        <p:spPr/>
        <p:txBody>
          <a:bodyPr/>
          <a:lstStyle/>
          <a:p>
            <a:fld id="{476F406F-A679-426C-B122-BA17A82E1D77}" type="slidenum">
              <a:rPr lang="es-PA" smtClean="0"/>
              <a:pPr/>
              <a:t>28</a:t>
            </a:fld>
            <a:endParaRPr lang="es-PA"/>
          </a:p>
        </p:txBody>
      </p:sp>
    </p:spTree>
    <p:extLst>
      <p:ext uri="{BB962C8B-B14F-4D97-AF65-F5344CB8AC3E}">
        <p14:creationId xmlns:p14="http://schemas.microsoft.com/office/powerpoint/2010/main" val="135149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
        <p:nvSpPr>
          <p:cNvPr id="4" name="3 Marcador de número de diapositiva"/>
          <p:cNvSpPr>
            <a:spLocks noGrp="1"/>
          </p:cNvSpPr>
          <p:nvPr>
            <p:ph type="sldNum" sz="quarter" idx="10"/>
          </p:nvPr>
        </p:nvSpPr>
        <p:spPr/>
        <p:txBody>
          <a:bodyPr/>
          <a:lstStyle/>
          <a:p>
            <a:fld id="{476F406F-A679-426C-B122-BA17A82E1D77}" type="slidenum">
              <a:rPr lang="es-PA" smtClean="0"/>
              <a:pPr/>
              <a:t>31</a:t>
            </a:fld>
            <a:endParaRPr lang="es-PA"/>
          </a:p>
        </p:txBody>
      </p:sp>
    </p:spTree>
    <p:extLst>
      <p:ext uri="{BB962C8B-B14F-4D97-AF65-F5344CB8AC3E}">
        <p14:creationId xmlns:p14="http://schemas.microsoft.com/office/powerpoint/2010/main" val="189684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284834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281209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5" name="Footer Placeholder 4"/>
          <p:cNvSpPr>
            <a:spLocks noGrp="1"/>
          </p:cNvSpPr>
          <p:nvPr>
            <p:ph type="ftr" sz="quarter" idx="11"/>
          </p:nvPr>
        </p:nvSpPr>
        <p:spPr/>
        <p:txBody>
          <a:bodyPr/>
          <a:lstStyle/>
          <a:p>
            <a:endParaRPr lang="es-MX"/>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D4190A2-CC46-43FA-B786-5D9E562D441C}" type="slidenum">
              <a:rPr lang="es-MX" smtClean="0"/>
              <a:pPr/>
              <a:t>‹Nº›</a:t>
            </a:fld>
            <a:endParaRPr lang="es-MX"/>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777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108880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6" name="Footer Placeholder 5"/>
          <p:cNvSpPr>
            <a:spLocks noGrp="1"/>
          </p:cNvSpPr>
          <p:nvPr>
            <p:ph type="ftr" sz="quarter" idx="11"/>
          </p:nvPr>
        </p:nvSpPr>
        <p:spPr/>
        <p:txBody>
          <a:bodyPr/>
          <a:lstStyle/>
          <a:p>
            <a:endParaRPr lang="es-MX"/>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4190A2-CC46-43FA-B786-5D9E562D441C}" type="slidenum">
              <a:rPr lang="es-MX" smtClean="0"/>
              <a:pPr/>
              <a:t>‹Nº›</a:t>
            </a:fld>
            <a:endParaRPr lang="es-MX"/>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196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88659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266496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23616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143986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1858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166153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8" name="Footer Placeholder 7"/>
          <p:cNvSpPr>
            <a:spLocks noGrp="1"/>
          </p:cNvSpPr>
          <p:nvPr>
            <p:ph type="ftr" sz="quarter" idx="11"/>
          </p:nvPr>
        </p:nvSpPr>
        <p:spPr/>
        <p:txBody>
          <a:bodyPr/>
          <a:lstStyle/>
          <a:p>
            <a:endParaRPr lang="es-MX"/>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185071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4" name="Footer Placeholder 3"/>
          <p:cNvSpPr>
            <a:spLocks noGrp="1"/>
          </p:cNvSpPr>
          <p:nvPr>
            <p:ph type="ftr" sz="quarter" idx="11"/>
          </p:nvPr>
        </p:nvSpPr>
        <p:spPr/>
        <p:txBody>
          <a:bodyPr/>
          <a:lstStyle/>
          <a:p>
            <a:endParaRPr lang="es-MX"/>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414359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344042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158367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C7919AF-6647-4503-8428-BB8781B3ED0A}" type="datetimeFigureOut">
              <a:rPr lang="es-MX" smtClean="0"/>
              <a:pPr/>
              <a:t>03/01/2018</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4190A2-CC46-43FA-B786-5D9E562D441C}" type="slidenum">
              <a:rPr lang="es-MX" smtClean="0"/>
              <a:pPr/>
              <a:t>‹Nº›</a:t>
            </a:fld>
            <a:endParaRPr lang="es-MX"/>
          </a:p>
        </p:txBody>
      </p:sp>
    </p:spTree>
    <p:extLst>
      <p:ext uri="{BB962C8B-B14F-4D97-AF65-F5344CB8AC3E}">
        <p14:creationId xmlns:p14="http://schemas.microsoft.com/office/powerpoint/2010/main" val="246309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C7919AF-6647-4503-8428-BB8781B3ED0A}" type="datetimeFigureOut">
              <a:rPr lang="es-MX" smtClean="0"/>
              <a:pPr/>
              <a:t>03/01/2018</a:t>
            </a:fld>
            <a:endParaRPr lang="es-MX"/>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D4190A2-CC46-43FA-B786-5D9E562D441C}" type="slidenum">
              <a:rPr lang="es-MX" smtClean="0"/>
              <a:pPr/>
              <a:t>‹Nº›</a:t>
            </a:fld>
            <a:endParaRPr lang="es-MX"/>
          </a:p>
        </p:txBody>
      </p:sp>
    </p:spTree>
    <p:extLst>
      <p:ext uri="{BB962C8B-B14F-4D97-AF65-F5344CB8AC3E}">
        <p14:creationId xmlns:p14="http://schemas.microsoft.com/office/powerpoint/2010/main" val="1950006209"/>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A" dirty="0" smtClean="0"/>
              <a:t>UTILICE LA CREATIVIDAD</a:t>
            </a:r>
            <a:endParaRPr lang="es-PA" dirty="0"/>
          </a:p>
        </p:txBody>
      </p:sp>
      <p:sp>
        <p:nvSpPr>
          <p:cNvPr id="3" name="Marcador de contenido 2"/>
          <p:cNvSpPr>
            <a:spLocks noGrp="1"/>
          </p:cNvSpPr>
          <p:nvPr>
            <p:ph idx="1"/>
          </p:nvPr>
        </p:nvSpPr>
        <p:spPr>
          <a:xfrm>
            <a:off x="755576" y="2204864"/>
            <a:ext cx="7778824" cy="3777622"/>
          </a:xfrm>
        </p:spPr>
        <p:txBody>
          <a:bodyPr>
            <a:normAutofit/>
          </a:bodyPr>
          <a:lstStyle/>
          <a:p>
            <a:r>
              <a:rPr lang="es-PA" dirty="0" smtClean="0"/>
              <a:t>Esto es apenas un modelo o guía para la elaboración del informe anual. </a:t>
            </a:r>
          </a:p>
          <a:p>
            <a:r>
              <a:rPr lang="es-PA" dirty="0" smtClean="0"/>
              <a:t>Sea creativo, use su imaginación, reúnase con su equipe para que juntos puedan realizar esta tarea.</a:t>
            </a:r>
          </a:p>
          <a:p>
            <a:r>
              <a:rPr lang="es-PA" dirty="0" smtClean="0"/>
              <a:t>Recuerde: Durante el año ya se puede ir adelantando parte del informe, para que cuando llegue la fecha de entrega, el trabajo sea solo el de finalizar…</a:t>
            </a:r>
          </a:p>
          <a:p>
            <a:r>
              <a:rPr lang="es-PA" dirty="0" smtClean="0"/>
              <a:t>Su informe 2017 ya está disponible en la página web de la DNEE:</a:t>
            </a:r>
            <a:br>
              <a:rPr lang="es-PA" dirty="0" smtClean="0"/>
            </a:br>
            <a:r>
              <a:rPr lang="es-PA" dirty="0" smtClean="0"/>
              <a:t/>
            </a:r>
            <a:br>
              <a:rPr lang="es-PA" dirty="0" smtClean="0"/>
            </a:br>
            <a:r>
              <a:rPr lang="es-PA" b="1" dirty="0" smtClean="0"/>
              <a:t>http</a:t>
            </a:r>
            <a:r>
              <a:rPr lang="es-PA" b="1" dirty="0"/>
              <a:t>://www.meduca.gob.pa/educacioninclusiva/lineas/sae</a:t>
            </a:r>
          </a:p>
        </p:txBody>
      </p:sp>
    </p:spTree>
    <p:extLst>
      <p:ext uri="{BB962C8B-B14F-4D97-AF65-F5344CB8AC3E}">
        <p14:creationId xmlns:p14="http://schemas.microsoft.com/office/powerpoint/2010/main" val="341521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692696"/>
            <a:ext cx="5688632" cy="1080120"/>
          </a:xfrm>
          <a:solidFill>
            <a:srgbClr val="92D050"/>
          </a:solidFill>
        </p:spPr>
        <p:txBody>
          <a:bodyPr anchor="ctr"/>
          <a:lstStyle/>
          <a:p>
            <a:pPr algn="ctr"/>
            <a:r>
              <a:rPr lang="es-ES" sz="2000" i="1" dirty="0" smtClean="0">
                <a:solidFill>
                  <a:srgbClr val="002060"/>
                </a:solidFill>
              </a:rPr>
              <a:t>MAPA zonificado por corregimiento y segregados en escuelas que atiende el SAE vs cantidad de escuelas en esa zona</a:t>
            </a:r>
            <a:endParaRPr lang="es-MX" sz="2000" i="1" dirty="0">
              <a:solidFill>
                <a:srgbClr val="002060"/>
              </a:solidFill>
            </a:endParaRPr>
          </a:p>
        </p:txBody>
      </p:sp>
      <p:pic>
        <p:nvPicPr>
          <p:cNvPr id="5" name="4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4743450" y="623801"/>
            <a:ext cx="3790950" cy="5059536"/>
          </a:xfrm>
          <a:prstGeom prst="rect">
            <a:avLst/>
          </a:prstGeom>
          <a:solidFill>
            <a:srgbClr val="FFFFFF">
              <a:shade val="85000"/>
            </a:srgbClr>
          </a:solidFill>
          <a:ln w="88900" cap="sq">
            <a:solidFill>
              <a:srgbClr val="BDEA1A"/>
            </a:solidFill>
            <a:miter lim="800000"/>
          </a:ln>
          <a:effectLst>
            <a:glow rad="1016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Marcador de texto"/>
          <p:cNvSpPr>
            <a:spLocks noGrp="1"/>
          </p:cNvSpPr>
          <p:nvPr>
            <p:ph type="body" sz="half" idx="2"/>
          </p:nvPr>
        </p:nvSpPr>
        <p:spPr>
          <a:xfrm>
            <a:off x="179512" y="908720"/>
            <a:ext cx="2808312" cy="5832648"/>
          </a:xfrm>
          <a:solidFill>
            <a:srgbClr val="002060"/>
          </a:solidFill>
        </p:spPr>
        <p:txBody>
          <a:bodyPr>
            <a:normAutofit fontScale="62500" lnSpcReduction="20000"/>
          </a:bodyPr>
          <a:lstStyle/>
          <a:p>
            <a:pPr algn="ctr">
              <a:spcBef>
                <a:spcPts val="0"/>
              </a:spcBef>
              <a:spcAft>
                <a:spcPts val="0"/>
              </a:spcAft>
            </a:pPr>
            <a:r>
              <a:rPr lang="es-MX" sz="2100" dirty="0" smtClean="0"/>
              <a:t>Escuelas del Distrito de Arraiján:</a:t>
            </a:r>
          </a:p>
          <a:p>
            <a:pPr algn="ctr">
              <a:spcBef>
                <a:spcPts val="0"/>
              </a:spcBef>
              <a:spcAft>
                <a:spcPts val="0"/>
              </a:spcAft>
            </a:pPr>
            <a:endParaRPr lang="es-MX" sz="2500" dirty="0" smtClean="0"/>
          </a:p>
          <a:p>
            <a:pPr>
              <a:spcBef>
                <a:spcPts val="0"/>
              </a:spcBef>
              <a:spcAft>
                <a:spcPts val="0"/>
              </a:spcAft>
              <a:buClr>
                <a:schemeClr val="bg1"/>
              </a:buClr>
              <a:buFont typeface="Arial" pitchFamily="34" charset="0"/>
              <a:buChar char="•"/>
            </a:pPr>
            <a:r>
              <a:rPr lang="es-MX" sz="2000" dirty="0"/>
              <a:t> Juan D. Arosemena</a:t>
            </a:r>
          </a:p>
          <a:p>
            <a:pPr>
              <a:spcBef>
                <a:spcPts val="0"/>
              </a:spcBef>
              <a:spcAft>
                <a:spcPts val="0"/>
              </a:spcAft>
              <a:buClr>
                <a:schemeClr val="bg1"/>
              </a:buClr>
            </a:pPr>
            <a:r>
              <a:rPr lang="es-MX" dirty="0"/>
              <a:t>    -  C.E.B.G.  San José de </a:t>
            </a:r>
            <a:r>
              <a:rPr lang="es-MX" dirty="0" smtClean="0"/>
              <a:t>Bernardino</a:t>
            </a:r>
          </a:p>
          <a:p>
            <a:pPr>
              <a:spcBef>
                <a:spcPts val="0"/>
              </a:spcBef>
              <a:spcAft>
                <a:spcPts val="0"/>
              </a:spcAft>
              <a:buClr>
                <a:schemeClr val="bg1"/>
              </a:buClr>
            </a:pPr>
            <a:endParaRPr lang="es-MX" dirty="0"/>
          </a:p>
          <a:p>
            <a:pPr>
              <a:spcBef>
                <a:spcPts val="0"/>
              </a:spcBef>
              <a:spcAft>
                <a:spcPts val="0"/>
              </a:spcAft>
              <a:buClr>
                <a:schemeClr val="bg1"/>
              </a:buClr>
            </a:pPr>
            <a:endParaRPr lang="es-MX" sz="2000" dirty="0" smtClean="0"/>
          </a:p>
          <a:p>
            <a:pPr>
              <a:spcBef>
                <a:spcPts val="0"/>
              </a:spcBef>
              <a:spcAft>
                <a:spcPts val="0"/>
              </a:spcAft>
              <a:buClr>
                <a:schemeClr val="bg1"/>
              </a:buClr>
              <a:buFont typeface="Arial" pitchFamily="34" charset="0"/>
              <a:buChar char="•"/>
            </a:pPr>
            <a:r>
              <a:rPr lang="es-MX" sz="2000" dirty="0" smtClean="0"/>
              <a:t>  </a:t>
            </a:r>
            <a:r>
              <a:rPr lang="es-MX" sz="2000" dirty="0"/>
              <a:t> Nuevo Arraiján: </a:t>
            </a:r>
          </a:p>
          <a:p>
            <a:pPr>
              <a:spcBef>
                <a:spcPts val="0"/>
              </a:spcBef>
              <a:spcAft>
                <a:spcPts val="0"/>
              </a:spcAft>
              <a:buClr>
                <a:schemeClr val="bg1"/>
              </a:buClr>
            </a:pPr>
            <a:r>
              <a:rPr lang="es-MX" dirty="0"/>
              <a:t>     -  C.E.B.G. </a:t>
            </a:r>
            <a:r>
              <a:rPr lang="es-MX" dirty="0" err="1"/>
              <a:t>Leonidas</a:t>
            </a:r>
            <a:r>
              <a:rPr lang="es-MX" dirty="0"/>
              <a:t> Delgado</a:t>
            </a:r>
          </a:p>
          <a:p>
            <a:pPr>
              <a:spcBef>
                <a:spcPts val="0"/>
              </a:spcBef>
              <a:spcAft>
                <a:spcPts val="0"/>
              </a:spcAft>
              <a:buClr>
                <a:schemeClr val="bg1"/>
              </a:buClr>
            </a:pPr>
            <a:r>
              <a:rPr lang="es-MX" dirty="0"/>
              <a:t>     -  C.E.B.G.  Cerro Tigre  </a:t>
            </a:r>
            <a:endParaRPr lang="es-MX" dirty="0" smtClean="0"/>
          </a:p>
          <a:p>
            <a:pPr>
              <a:spcBef>
                <a:spcPts val="0"/>
              </a:spcBef>
              <a:spcAft>
                <a:spcPts val="0"/>
              </a:spcAft>
              <a:buClr>
                <a:schemeClr val="bg1"/>
              </a:buClr>
            </a:pPr>
            <a:endParaRPr lang="es-MX" dirty="0"/>
          </a:p>
          <a:p>
            <a:pPr>
              <a:spcBef>
                <a:spcPts val="0"/>
              </a:spcBef>
              <a:spcAft>
                <a:spcPts val="0"/>
              </a:spcAft>
              <a:buClr>
                <a:schemeClr val="bg1"/>
              </a:buClr>
              <a:buFont typeface="Arial" pitchFamily="34" charset="0"/>
              <a:buChar char="•"/>
            </a:pPr>
            <a:r>
              <a:rPr lang="es-MX" sz="2000" dirty="0"/>
              <a:t> Vista Alegre:</a:t>
            </a:r>
          </a:p>
          <a:p>
            <a:pPr>
              <a:spcBef>
                <a:spcPts val="0"/>
              </a:spcBef>
              <a:spcAft>
                <a:spcPts val="0"/>
              </a:spcAft>
              <a:buClr>
                <a:schemeClr val="bg1"/>
              </a:buClr>
            </a:pPr>
            <a:r>
              <a:rPr lang="es-MX" dirty="0"/>
              <a:t>     -  C.E.B.G.  Roberto F. </a:t>
            </a:r>
            <a:r>
              <a:rPr lang="es-MX" dirty="0" err="1"/>
              <a:t>Chiari</a:t>
            </a:r>
            <a:endParaRPr lang="es-MX" dirty="0"/>
          </a:p>
          <a:p>
            <a:pPr>
              <a:spcBef>
                <a:spcPts val="0"/>
              </a:spcBef>
              <a:spcAft>
                <a:spcPts val="0"/>
              </a:spcAft>
              <a:buClr>
                <a:schemeClr val="bg1"/>
              </a:buClr>
            </a:pPr>
            <a:r>
              <a:rPr lang="es-MX" dirty="0"/>
              <a:t>     -  C.E.B.G.  Brisas del </a:t>
            </a:r>
            <a:r>
              <a:rPr lang="es-MX" dirty="0" err="1"/>
              <a:t>Chumical</a:t>
            </a:r>
            <a:endParaRPr lang="es-MX" dirty="0"/>
          </a:p>
          <a:p>
            <a:pPr>
              <a:spcBef>
                <a:spcPts val="0"/>
              </a:spcBef>
              <a:spcAft>
                <a:spcPts val="0"/>
              </a:spcAft>
              <a:buClr>
                <a:schemeClr val="bg1"/>
              </a:buClr>
            </a:pPr>
            <a:r>
              <a:rPr lang="es-MX" dirty="0"/>
              <a:t>     -  C.E.B.G. Bilingüe El </a:t>
            </a:r>
            <a:r>
              <a:rPr lang="es-MX" dirty="0" err="1"/>
              <a:t>Tecal</a:t>
            </a:r>
            <a:endParaRPr lang="es-MX" dirty="0"/>
          </a:p>
          <a:p>
            <a:pPr>
              <a:spcBef>
                <a:spcPts val="0"/>
              </a:spcBef>
              <a:spcAft>
                <a:spcPts val="0"/>
              </a:spcAft>
              <a:buClr>
                <a:schemeClr val="bg1"/>
              </a:buClr>
            </a:pPr>
            <a:r>
              <a:rPr lang="es-MX" dirty="0"/>
              <a:t>     -  C.E.B.G. Loma Bonita</a:t>
            </a:r>
          </a:p>
          <a:p>
            <a:pPr>
              <a:spcBef>
                <a:spcPts val="0"/>
              </a:spcBef>
              <a:spcAft>
                <a:spcPts val="0"/>
              </a:spcAft>
              <a:buClr>
                <a:schemeClr val="bg1"/>
              </a:buClr>
            </a:pPr>
            <a:r>
              <a:rPr lang="es-MX" dirty="0"/>
              <a:t>     -  C.E.B.G. Residencial </a:t>
            </a:r>
            <a:r>
              <a:rPr lang="es-MX" dirty="0" err="1"/>
              <a:t>Vacamonte</a:t>
            </a:r>
            <a:endParaRPr lang="es-MX" dirty="0"/>
          </a:p>
          <a:p>
            <a:pPr>
              <a:spcBef>
                <a:spcPts val="0"/>
              </a:spcBef>
              <a:spcAft>
                <a:spcPts val="0"/>
              </a:spcAft>
              <a:buClr>
                <a:schemeClr val="bg1"/>
              </a:buClr>
            </a:pPr>
            <a:r>
              <a:rPr lang="es-MX" dirty="0"/>
              <a:t>     -  C.E.B.G. Residencial Vista  </a:t>
            </a:r>
            <a:r>
              <a:rPr lang="es-MX" dirty="0" smtClean="0"/>
              <a:t>Alegre</a:t>
            </a:r>
          </a:p>
          <a:p>
            <a:pPr>
              <a:spcBef>
                <a:spcPts val="0"/>
              </a:spcBef>
              <a:spcAft>
                <a:spcPts val="0"/>
              </a:spcAft>
              <a:buClr>
                <a:schemeClr val="bg1"/>
              </a:buClr>
            </a:pPr>
            <a:endParaRPr lang="es-MX" dirty="0"/>
          </a:p>
          <a:p>
            <a:pPr>
              <a:spcBef>
                <a:spcPts val="0"/>
              </a:spcBef>
              <a:spcAft>
                <a:spcPts val="0"/>
              </a:spcAft>
              <a:buClr>
                <a:schemeClr val="bg1"/>
              </a:buClr>
              <a:buFont typeface="Arial" pitchFamily="34" charset="0"/>
              <a:buChar char="•"/>
            </a:pPr>
            <a:r>
              <a:rPr lang="es-MX" sz="2000" dirty="0"/>
              <a:t> Cerro Silvestre:</a:t>
            </a:r>
          </a:p>
          <a:p>
            <a:pPr>
              <a:spcBef>
                <a:spcPts val="0"/>
              </a:spcBef>
              <a:spcAft>
                <a:spcPts val="0"/>
              </a:spcAft>
              <a:buClr>
                <a:schemeClr val="bg1"/>
              </a:buClr>
            </a:pPr>
            <a:r>
              <a:rPr lang="es-MX" dirty="0"/>
              <a:t>    -  C.E.B.G.  Cerro Silvestre</a:t>
            </a:r>
          </a:p>
          <a:p>
            <a:pPr>
              <a:spcBef>
                <a:spcPts val="0"/>
              </a:spcBef>
              <a:spcAft>
                <a:spcPts val="0"/>
              </a:spcAft>
              <a:buClr>
                <a:schemeClr val="bg1"/>
              </a:buClr>
            </a:pPr>
            <a:r>
              <a:rPr lang="es-MX" dirty="0"/>
              <a:t>    -  C.E.B.G. </a:t>
            </a:r>
            <a:r>
              <a:rPr lang="es-MX" dirty="0" err="1" smtClean="0"/>
              <a:t>Bique</a:t>
            </a:r>
            <a:endParaRPr lang="es-MX" dirty="0" smtClean="0"/>
          </a:p>
          <a:p>
            <a:pPr>
              <a:spcBef>
                <a:spcPts val="0"/>
              </a:spcBef>
              <a:spcAft>
                <a:spcPts val="0"/>
              </a:spcAft>
              <a:buClr>
                <a:schemeClr val="bg1"/>
              </a:buClr>
            </a:pPr>
            <a:endParaRPr lang="es-MX" dirty="0" smtClean="0"/>
          </a:p>
          <a:p>
            <a:pPr>
              <a:spcBef>
                <a:spcPts val="0"/>
              </a:spcBef>
              <a:spcAft>
                <a:spcPts val="0"/>
              </a:spcAft>
              <a:buClr>
                <a:schemeClr val="bg1"/>
              </a:buClr>
              <a:buFont typeface="Arial" pitchFamily="34" charset="0"/>
              <a:buChar char="•"/>
            </a:pPr>
            <a:r>
              <a:rPr lang="es-MX" dirty="0"/>
              <a:t> </a:t>
            </a:r>
            <a:r>
              <a:rPr lang="es-MX" sz="2000" dirty="0"/>
              <a:t>Nuevo Emperador:</a:t>
            </a:r>
          </a:p>
          <a:p>
            <a:pPr>
              <a:spcBef>
                <a:spcPts val="0"/>
              </a:spcBef>
              <a:spcAft>
                <a:spcPts val="0"/>
              </a:spcAft>
              <a:buClr>
                <a:schemeClr val="bg1"/>
              </a:buClr>
            </a:pPr>
            <a:r>
              <a:rPr lang="es-MX" dirty="0"/>
              <a:t>     -  C.E.B.G. Nuevo </a:t>
            </a:r>
            <a:r>
              <a:rPr lang="es-MX" dirty="0" smtClean="0"/>
              <a:t>Emperador</a:t>
            </a:r>
          </a:p>
          <a:p>
            <a:pPr>
              <a:spcBef>
                <a:spcPts val="0"/>
              </a:spcBef>
              <a:spcAft>
                <a:spcPts val="0"/>
              </a:spcAft>
              <a:buClr>
                <a:schemeClr val="bg1"/>
              </a:buClr>
            </a:pPr>
            <a:endParaRPr lang="es-MX" dirty="0"/>
          </a:p>
          <a:p>
            <a:pPr>
              <a:spcBef>
                <a:spcPts val="0"/>
              </a:spcBef>
              <a:spcAft>
                <a:spcPts val="0"/>
              </a:spcAft>
              <a:buClr>
                <a:schemeClr val="bg1"/>
              </a:buClr>
              <a:buFont typeface="Arial" pitchFamily="34" charset="0"/>
              <a:buChar char="•"/>
            </a:pPr>
            <a:r>
              <a:rPr lang="es-MX" sz="1300" dirty="0"/>
              <a:t> </a:t>
            </a:r>
            <a:r>
              <a:rPr lang="es-MX" sz="2000" dirty="0" err="1"/>
              <a:t>Burunga</a:t>
            </a:r>
            <a:r>
              <a:rPr lang="es-MX" sz="2000" dirty="0"/>
              <a:t>:</a:t>
            </a:r>
          </a:p>
          <a:p>
            <a:pPr>
              <a:spcBef>
                <a:spcPts val="0"/>
              </a:spcBef>
              <a:spcAft>
                <a:spcPts val="0"/>
              </a:spcAft>
              <a:buClr>
                <a:schemeClr val="bg1"/>
              </a:buClr>
            </a:pPr>
            <a:r>
              <a:rPr lang="es-MX" dirty="0"/>
              <a:t>  -  C.E.B.G. Lucas Bárcenas</a:t>
            </a:r>
          </a:p>
          <a:p>
            <a:pPr>
              <a:spcBef>
                <a:spcPts val="0"/>
              </a:spcBef>
              <a:spcAft>
                <a:spcPts val="0"/>
              </a:spcAft>
              <a:buClr>
                <a:schemeClr val="bg1"/>
              </a:buClr>
            </a:pPr>
            <a:r>
              <a:rPr lang="es-MX" dirty="0"/>
              <a:t>   -  C.E.B.G. </a:t>
            </a:r>
            <a:r>
              <a:rPr lang="es-MX" dirty="0" err="1"/>
              <a:t>Burunga</a:t>
            </a:r>
            <a:endParaRPr lang="es-MX" dirty="0"/>
          </a:p>
          <a:p>
            <a:pPr>
              <a:spcBef>
                <a:spcPts val="0"/>
              </a:spcBef>
              <a:spcAft>
                <a:spcPts val="0"/>
              </a:spcAft>
              <a:buClr>
                <a:schemeClr val="bg1"/>
              </a:buClr>
            </a:pPr>
            <a:r>
              <a:rPr lang="es-MX" dirty="0"/>
              <a:t>   - C.E.B.G. Colinas de Cáceres</a:t>
            </a:r>
            <a:endParaRPr lang="es-MX" dirty="0" smtClean="0"/>
          </a:p>
          <a:p>
            <a:pPr>
              <a:spcBef>
                <a:spcPts val="0"/>
              </a:spcBef>
              <a:spcAft>
                <a:spcPts val="0"/>
              </a:spcAft>
              <a:buClr>
                <a:schemeClr val="bg1"/>
              </a:buClr>
            </a:pPr>
            <a:endParaRPr lang="es-MX" dirty="0" smtClean="0"/>
          </a:p>
          <a:p>
            <a:pPr>
              <a:spcBef>
                <a:spcPts val="0"/>
              </a:spcBef>
              <a:spcAft>
                <a:spcPts val="0"/>
              </a:spcAft>
              <a:buClr>
                <a:schemeClr val="bg1"/>
              </a:buClr>
              <a:buFont typeface="Arial" pitchFamily="34" charset="0"/>
              <a:buChar char="•"/>
            </a:pPr>
            <a:r>
              <a:rPr lang="es-MX" sz="2000" dirty="0" smtClean="0"/>
              <a:t>Arraiján (cabecera): </a:t>
            </a:r>
          </a:p>
          <a:p>
            <a:pPr>
              <a:spcBef>
                <a:spcPts val="0"/>
              </a:spcBef>
              <a:spcAft>
                <a:spcPts val="0"/>
              </a:spcAft>
              <a:buClr>
                <a:schemeClr val="bg1"/>
              </a:buClr>
            </a:pPr>
            <a:r>
              <a:rPr lang="es-MX" dirty="0" smtClean="0"/>
              <a:t>   - C.E.B.G. Jesús en los Pobres</a:t>
            </a:r>
          </a:p>
          <a:p>
            <a:pPr>
              <a:spcBef>
                <a:spcPts val="0"/>
              </a:spcBef>
              <a:spcAft>
                <a:spcPts val="0"/>
              </a:spcAft>
              <a:buClr>
                <a:schemeClr val="bg1"/>
              </a:buClr>
            </a:pPr>
            <a:r>
              <a:rPr lang="es-MX" dirty="0" smtClean="0"/>
              <a:t>   - C.E.B.G. La Cascada</a:t>
            </a:r>
          </a:p>
          <a:p>
            <a:pPr>
              <a:spcBef>
                <a:spcPts val="0"/>
              </a:spcBef>
              <a:spcAft>
                <a:spcPts val="0"/>
              </a:spcAft>
              <a:buClr>
                <a:schemeClr val="bg1"/>
              </a:buClr>
            </a:pPr>
            <a:r>
              <a:rPr lang="es-MX" dirty="0" smtClean="0"/>
              <a:t>   -  C.E.B.G. Vista Bella</a:t>
            </a:r>
          </a:p>
          <a:p>
            <a:pPr>
              <a:spcBef>
                <a:spcPts val="0"/>
              </a:spcBef>
              <a:spcAft>
                <a:spcPts val="0"/>
              </a:spcAft>
              <a:buClr>
                <a:schemeClr val="bg1"/>
              </a:buClr>
            </a:pPr>
            <a:r>
              <a:rPr lang="es-MX" dirty="0" smtClean="0"/>
              <a:t>   -  C.E.B.G. </a:t>
            </a:r>
            <a:r>
              <a:rPr lang="es-MX" dirty="0" err="1" smtClean="0"/>
              <a:t>Minesota</a:t>
            </a:r>
            <a:endParaRPr lang="es-MX" dirty="0" smtClean="0"/>
          </a:p>
          <a:p>
            <a:pPr>
              <a:spcBef>
                <a:spcPts val="0"/>
              </a:spcBef>
              <a:spcAft>
                <a:spcPts val="0"/>
              </a:spcAft>
              <a:buClr>
                <a:schemeClr val="bg1"/>
              </a:buClr>
            </a:pPr>
            <a:r>
              <a:rPr lang="es-MX" dirty="0" smtClean="0"/>
              <a:t>   -  Colegio </a:t>
            </a:r>
            <a:r>
              <a:rPr lang="es-MX" dirty="0" err="1" smtClean="0"/>
              <a:t>Cristobal</a:t>
            </a:r>
            <a:r>
              <a:rPr lang="es-MX" dirty="0" smtClean="0"/>
              <a:t> A. </a:t>
            </a:r>
            <a:r>
              <a:rPr lang="es-MX" dirty="0" err="1" smtClean="0"/>
              <a:t>Urriola</a:t>
            </a:r>
            <a:endParaRPr lang="es-MX" sz="1300" dirty="0" smtClean="0"/>
          </a:p>
          <a:p>
            <a:pPr>
              <a:spcBef>
                <a:spcPts val="0"/>
              </a:spcBef>
              <a:spcAft>
                <a:spcPts val="0"/>
              </a:spcAft>
              <a:buClr>
                <a:schemeClr val="bg1"/>
              </a:buClr>
            </a:pPr>
            <a:endParaRPr lang="es-MX" sz="2000" dirty="0" smtClean="0"/>
          </a:p>
          <a:p>
            <a:pPr>
              <a:spcBef>
                <a:spcPts val="0"/>
              </a:spcBef>
              <a:spcAft>
                <a:spcPts val="0"/>
              </a:spcAft>
              <a:buClr>
                <a:schemeClr val="bg1"/>
              </a:buClr>
              <a:buFont typeface="Arial" pitchFamily="34" charset="0"/>
              <a:buChar char="•"/>
            </a:pPr>
            <a:r>
              <a:rPr lang="es-MX" sz="2000" dirty="0" smtClean="0"/>
              <a:t>   Veracruz:</a:t>
            </a:r>
          </a:p>
          <a:p>
            <a:pPr>
              <a:spcBef>
                <a:spcPts val="0"/>
              </a:spcBef>
              <a:spcAft>
                <a:spcPts val="0"/>
              </a:spcAft>
              <a:buClr>
                <a:schemeClr val="bg1"/>
              </a:buClr>
            </a:pPr>
            <a:r>
              <a:rPr lang="es-MX" dirty="0" smtClean="0"/>
              <a:t>     -  C.E.B.G. </a:t>
            </a:r>
            <a:r>
              <a:rPr lang="es-MX" dirty="0" err="1" smtClean="0"/>
              <a:t>Koskuna</a:t>
            </a:r>
            <a:endParaRPr lang="es-MX" dirty="0" smtClean="0"/>
          </a:p>
          <a:p>
            <a:pPr>
              <a:spcBef>
                <a:spcPts val="0"/>
              </a:spcBef>
              <a:spcAft>
                <a:spcPts val="0"/>
              </a:spcAft>
              <a:buClr>
                <a:schemeClr val="bg1"/>
              </a:buClr>
            </a:pPr>
            <a:r>
              <a:rPr lang="es-MX" dirty="0" smtClean="0"/>
              <a:t>     -  C.E.B.G.  Veracruz</a:t>
            </a:r>
          </a:p>
          <a:p>
            <a:pPr>
              <a:spcBef>
                <a:spcPts val="0"/>
              </a:spcBef>
              <a:spcAft>
                <a:spcPts val="0"/>
              </a:spcAft>
              <a:buClr>
                <a:schemeClr val="bg1"/>
              </a:buClr>
            </a:pPr>
            <a:r>
              <a:rPr lang="es-MX" dirty="0" smtClean="0"/>
              <a:t>     -  Colegio  Veracruz</a:t>
            </a:r>
          </a:p>
          <a:p>
            <a:pPr>
              <a:spcBef>
                <a:spcPts val="0"/>
              </a:spcBef>
              <a:spcAft>
                <a:spcPts val="0"/>
              </a:spcAft>
              <a:buClr>
                <a:schemeClr val="bg1"/>
              </a:buClr>
              <a:buFont typeface="Arial" pitchFamily="34" charset="0"/>
              <a:buChar char="•"/>
            </a:pPr>
            <a:endParaRPr lang="es-MX" sz="1500" dirty="0" smtClean="0"/>
          </a:p>
        </p:txBody>
      </p:sp>
    </p:spTree>
    <p:extLst>
      <p:ext uri="{BB962C8B-B14F-4D97-AF65-F5344CB8AC3E}">
        <p14:creationId xmlns:p14="http://schemas.microsoft.com/office/powerpoint/2010/main" val="1905646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764704"/>
            <a:ext cx="2362200" cy="432048"/>
          </a:xfrm>
        </p:spPr>
        <p:style>
          <a:lnRef idx="1">
            <a:schemeClr val="accent5"/>
          </a:lnRef>
          <a:fillRef idx="3">
            <a:schemeClr val="accent5"/>
          </a:fillRef>
          <a:effectRef idx="2">
            <a:schemeClr val="accent5"/>
          </a:effectRef>
          <a:fontRef idx="minor">
            <a:schemeClr val="lt1"/>
          </a:fontRef>
        </p:style>
        <p:txBody>
          <a:bodyPr/>
          <a:lstStyle/>
          <a:p>
            <a:pPr algn="ctr"/>
            <a:r>
              <a:rPr lang="es-ES" sz="1800" i="1" u="sng" dirty="0" smtClean="0">
                <a:solidFill>
                  <a:srgbClr val="002060"/>
                </a:solidFill>
              </a:rPr>
              <a:t>MAPA DE ZONA 2</a:t>
            </a:r>
            <a:endParaRPr lang="es-MX" sz="1800" i="1" u="sng" dirty="0">
              <a:solidFill>
                <a:srgbClr val="002060"/>
              </a:solidFill>
            </a:endParaRPr>
          </a:p>
        </p:txBody>
      </p:sp>
      <p:pic>
        <p:nvPicPr>
          <p:cNvPr id="7" name="6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4743450" y="1281385"/>
            <a:ext cx="3790950" cy="5059536"/>
          </a:xfrm>
          <a:prstGeom prst="rect">
            <a:avLst/>
          </a:prstGeom>
          <a:solidFill>
            <a:srgbClr val="FFFFFF">
              <a:shade val="85000"/>
            </a:srgbClr>
          </a:solidFill>
          <a:ln w="88900" cap="sq">
            <a:solidFill>
              <a:srgbClr val="6241E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Marcador de texto"/>
          <p:cNvSpPr txBox="1">
            <a:spLocks noGrp="1"/>
          </p:cNvSpPr>
          <p:nvPr>
            <p:ph type="body" sz="half" idx="2"/>
          </p:nvPr>
        </p:nvSpPr>
        <p:spPr>
          <a:xfrm>
            <a:off x="392285" y="1177007"/>
            <a:ext cx="6627987"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ES" sz="1400" dirty="0" smtClean="0">
                <a:solidFill>
                  <a:srgbClr val="002060"/>
                </a:solidFill>
                <a:latin typeface="Times New Roman" pitchFamily="18" charset="0"/>
                <a:cs typeface="Times New Roman" pitchFamily="18" charset="0"/>
              </a:rPr>
              <a:t>En el distrito de la Chorrera tenemos 20  centros educativos  en el programa de inclusión.</a:t>
            </a:r>
          </a:p>
        </p:txBody>
      </p:sp>
      <p:sp>
        <p:nvSpPr>
          <p:cNvPr id="2" name="1 CuadroTexto"/>
          <p:cNvSpPr txBox="1"/>
          <p:nvPr/>
        </p:nvSpPr>
        <p:spPr>
          <a:xfrm>
            <a:off x="6732240" y="5951021"/>
            <a:ext cx="1590679" cy="646331"/>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Distrito de</a:t>
            </a:r>
          </a:p>
          <a:p>
            <a:pPr algn="ctr"/>
            <a:r>
              <a:rPr lang="es-ES" dirty="0" smtClean="0"/>
              <a:t> La Chorrera</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4036876180"/>
              </p:ext>
            </p:extLst>
          </p:nvPr>
        </p:nvGraphicFramePr>
        <p:xfrm>
          <a:off x="1294402" y="1668051"/>
          <a:ext cx="2989566" cy="4785285"/>
        </p:xfrm>
        <a:graphic>
          <a:graphicData uri="http://schemas.openxmlformats.org/drawingml/2006/table">
            <a:tbl>
              <a:tblPr firstRow="1" bandRow="1">
                <a:tableStyleId>{F2DE63D5-997A-4646-A377-4702673A728D}</a:tableStyleId>
              </a:tblPr>
              <a:tblGrid>
                <a:gridCol w="1180092"/>
                <a:gridCol w="1809474"/>
              </a:tblGrid>
              <a:tr h="245110">
                <a:tc>
                  <a:txBody>
                    <a:bodyPr/>
                    <a:lstStyle/>
                    <a:p>
                      <a:r>
                        <a:rPr lang="es-ES" sz="1100" dirty="0" smtClean="0"/>
                        <a:t>Corregimiento</a:t>
                      </a:r>
                      <a:endParaRPr lang="es-E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s-ES" sz="1100" dirty="0" smtClean="0"/>
                        <a:t>Centro Educativo</a:t>
                      </a:r>
                      <a:endParaRPr lang="es-E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03711">
                <a:tc>
                  <a:txBody>
                    <a:bodyPr/>
                    <a:lstStyle/>
                    <a:p>
                      <a:r>
                        <a:rPr lang="es-ES" sz="1100" b="1" dirty="0" smtClean="0"/>
                        <a:t>Barrio Colon</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Arial" pitchFamily="34" charset="0"/>
                        <a:buChar char="•"/>
                      </a:pPr>
                      <a:r>
                        <a:rPr lang="es-ES" sz="1100" b="1" dirty="0" smtClean="0"/>
                        <a:t>El Limón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100" b="1" dirty="0" smtClean="0"/>
                        <a:t>Fuente del Chase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38115">
                <a:tc>
                  <a:txBody>
                    <a:bodyPr/>
                    <a:lstStyle/>
                    <a:p>
                      <a:r>
                        <a:rPr lang="es-ES" sz="1100" b="1" dirty="0" smtClean="0"/>
                        <a:t>Barrio</a:t>
                      </a:r>
                      <a:r>
                        <a:rPr lang="es-ES" sz="1100" b="1" baseline="0" dirty="0" smtClean="0"/>
                        <a:t> Balboa</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100" b="1" dirty="0" smtClean="0"/>
                        <a:t>Tomas M. </a:t>
                      </a:r>
                      <a:r>
                        <a:rPr lang="es-ES" sz="1100" b="1" dirty="0" err="1" smtClean="0"/>
                        <a:t>Feuillet</a:t>
                      </a:r>
                      <a:endParaRPr lang="es-ES" sz="11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100" b="1" dirty="0" smtClean="0"/>
                        <a:t>San Antonio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100" b="1" dirty="0" smtClean="0">
                          <a:effectLst>
                            <a:glow rad="139700">
                              <a:schemeClr val="accent5">
                                <a:satMod val="175000"/>
                                <a:alpha val="40000"/>
                              </a:schemeClr>
                            </a:glow>
                          </a:effectLst>
                        </a:rPr>
                        <a:t>Victoria D’ </a:t>
                      </a:r>
                      <a:r>
                        <a:rPr lang="es-ES" sz="1100" b="1" dirty="0" err="1" smtClean="0">
                          <a:effectLst>
                            <a:glow rad="139700">
                              <a:schemeClr val="accent5">
                                <a:satMod val="175000"/>
                                <a:alpha val="40000"/>
                              </a:schemeClr>
                            </a:glow>
                          </a:effectLst>
                        </a:rPr>
                        <a:t>Spinay</a:t>
                      </a:r>
                      <a:r>
                        <a:rPr lang="es-ES" sz="1100" b="1" dirty="0" smtClean="0">
                          <a:effectLst>
                            <a:glow rad="139700">
                              <a:schemeClr val="accent5">
                                <a:satMod val="175000"/>
                                <a:alpha val="40000"/>
                              </a:schemeClr>
                            </a:glow>
                          </a:effectLst>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100" b="1" dirty="0" smtClean="0"/>
                        <a:t>Federico Y. Velásquez</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100" b="1" dirty="0" smtClean="0">
                          <a:effectLst>
                            <a:glow rad="228600">
                              <a:schemeClr val="accent5">
                                <a:satMod val="175000"/>
                                <a:alpha val="40000"/>
                              </a:schemeClr>
                            </a:glow>
                          </a:effectLst>
                        </a:rPr>
                        <a:t>Alfredo M.</a:t>
                      </a:r>
                      <a:r>
                        <a:rPr lang="es-ES" sz="1100" b="1" baseline="0" dirty="0" smtClean="0">
                          <a:effectLst>
                            <a:glow rad="228600">
                              <a:schemeClr val="accent5">
                                <a:satMod val="175000"/>
                                <a:alpha val="40000"/>
                              </a:schemeClr>
                            </a:glow>
                          </a:effectLst>
                        </a:rPr>
                        <a:t> Canessa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100" b="1" baseline="0" dirty="0" smtClean="0">
                          <a:effectLst>
                            <a:glow rad="228600">
                              <a:schemeClr val="accent5">
                                <a:satMod val="175000"/>
                                <a:alpha val="40000"/>
                              </a:schemeClr>
                            </a:glow>
                          </a:effectLst>
                        </a:rPr>
                        <a:t>Ciudad del Niño</a:t>
                      </a:r>
                      <a:endParaRPr lang="es-ES" sz="1100" b="1" dirty="0" smtClean="0">
                        <a:effectLst>
                          <a:glow rad="228600">
                            <a:schemeClr val="accent5">
                              <a:satMod val="175000"/>
                              <a:alpha val="40000"/>
                            </a:scheme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45110">
                <a:tc>
                  <a:txBody>
                    <a:bodyPr/>
                    <a:lstStyle/>
                    <a:p>
                      <a:r>
                        <a:rPr lang="es-ES" sz="1100" b="1" dirty="0" smtClean="0"/>
                        <a:t>Amador</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Arial" pitchFamily="34" charset="0"/>
                        <a:buChar char="•"/>
                      </a:pPr>
                      <a:r>
                        <a:rPr lang="es-ES" sz="1100" b="1" dirty="0" err="1" smtClean="0"/>
                        <a:t>Aminta</a:t>
                      </a:r>
                      <a:r>
                        <a:rPr lang="es-ES" sz="1100" b="1" dirty="0" smtClean="0"/>
                        <a:t> Martínez</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45110">
                <a:tc>
                  <a:txBody>
                    <a:bodyPr/>
                    <a:lstStyle/>
                    <a:p>
                      <a:r>
                        <a:rPr lang="es-ES" sz="1100" b="1" dirty="0" smtClean="0"/>
                        <a:t>Mendoza</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Arial" pitchFamily="34" charset="0"/>
                        <a:buChar char="•"/>
                      </a:pPr>
                      <a:r>
                        <a:rPr lang="es-ES" sz="1100" b="1" dirty="0" smtClean="0"/>
                        <a:t>Mendoza</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20913">
                <a:tc>
                  <a:txBody>
                    <a:bodyPr/>
                    <a:lstStyle/>
                    <a:p>
                      <a:r>
                        <a:rPr lang="es-ES" sz="1100" b="1" dirty="0" smtClean="0"/>
                        <a:t>Guadalupe</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Arial" pitchFamily="34" charset="0"/>
                        <a:buChar char="•"/>
                      </a:pPr>
                      <a:r>
                        <a:rPr lang="es-ES" sz="1100" b="1" dirty="0" smtClean="0"/>
                        <a:t>El Nazareno</a:t>
                      </a:r>
                    </a:p>
                    <a:p>
                      <a:pPr marL="171450" indent="-171450">
                        <a:buFont typeface="Arial" pitchFamily="34" charset="0"/>
                        <a:buChar char="•"/>
                      </a:pPr>
                      <a:r>
                        <a:rPr lang="es-ES" sz="1100" b="1" dirty="0" err="1" smtClean="0"/>
                        <a:t>C.E.B.G.Zaida</a:t>
                      </a:r>
                      <a:r>
                        <a:rPr lang="es-ES" sz="1100" b="1" baseline="0" dirty="0" smtClean="0"/>
                        <a:t> Z. Núñez</a:t>
                      </a:r>
                    </a:p>
                    <a:p>
                      <a:pPr marL="171450" indent="-171450">
                        <a:buFont typeface="Arial" pitchFamily="34" charset="0"/>
                        <a:buChar char="•"/>
                      </a:pPr>
                      <a:r>
                        <a:rPr lang="es-ES" sz="1100" b="1" baseline="0" dirty="0" smtClean="0">
                          <a:effectLst>
                            <a:glow rad="228600">
                              <a:schemeClr val="accent5">
                                <a:satMod val="175000"/>
                                <a:alpha val="40000"/>
                              </a:schemeClr>
                            </a:glow>
                          </a:effectLst>
                        </a:rPr>
                        <a:t>La Herradura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45110">
                <a:tc>
                  <a:txBody>
                    <a:bodyPr/>
                    <a:lstStyle/>
                    <a:p>
                      <a:r>
                        <a:rPr lang="es-ES" sz="1100" b="1" dirty="0" err="1" smtClean="0"/>
                        <a:t>Feuillet</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Arial" pitchFamily="34" charset="0"/>
                        <a:buChar char="•"/>
                      </a:pPr>
                      <a:r>
                        <a:rPr lang="es-ES" sz="1100" b="1" dirty="0" smtClean="0"/>
                        <a:t>La Doradilla</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03711">
                <a:tc>
                  <a:txBody>
                    <a:bodyPr/>
                    <a:lstStyle/>
                    <a:p>
                      <a:r>
                        <a:rPr lang="es-ES" sz="1100" b="1" dirty="0" smtClean="0"/>
                        <a:t>Puerto Caimito</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Arial" pitchFamily="34" charset="0"/>
                        <a:buChar char="•"/>
                      </a:pPr>
                      <a:r>
                        <a:rPr lang="es-ES" sz="1100" b="1" dirty="0" smtClean="0"/>
                        <a:t>Victoriano Chacón</a:t>
                      </a:r>
                    </a:p>
                    <a:p>
                      <a:pPr marL="171450" indent="-171450">
                        <a:buFont typeface="Arial" pitchFamily="34" charset="0"/>
                        <a:buChar char="•"/>
                      </a:pPr>
                      <a:r>
                        <a:rPr lang="es-ES" sz="1100" b="1" dirty="0" smtClean="0"/>
                        <a:t>El Progreso</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03711">
                <a:tc>
                  <a:txBody>
                    <a:bodyPr/>
                    <a:lstStyle/>
                    <a:p>
                      <a:r>
                        <a:rPr lang="es-ES" sz="1100" b="1" dirty="0" smtClean="0"/>
                        <a:t>El Coco</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lgn="l">
                        <a:buFont typeface="Arial" pitchFamily="34" charset="0"/>
                        <a:buChar char="•"/>
                      </a:pPr>
                      <a:r>
                        <a:rPr lang="es-ES" sz="1100" b="1" dirty="0" smtClean="0"/>
                        <a:t>El Coco</a:t>
                      </a:r>
                    </a:p>
                    <a:p>
                      <a:pPr marL="171450" indent="-171450" algn="l">
                        <a:buFont typeface="Arial" pitchFamily="34" charset="0"/>
                        <a:buChar char="•"/>
                      </a:pPr>
                      <a:r>
                        <a:rPr lang="es-ES" sz="1100" b="1" dirty="0" err="1" smtClean="0"/>
                        <a:t>Biancheri</a:t>
                      </a:r>
                      <a:endParaRPr lang="es-ES" sz="11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41885">
                <a:tc>
                  <a:txBody>
                    <a:bodyPr/>
                    <a:lstStyle/>
                    <a:p>
                      <a:r>
                        <a:rPr lang="es-ES" sz="1100" b="1" dirty="0" smtClean="0"/>
                        <a:t>Playa Leona</a:t>
                      </a:r>
                      <a:endParaRPr lang="es-E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Arial" pitchFamily="34" charset="0"/>
                        <a:buChar char="•"/>
                      </a:pPr>
                      <a:r>
                        <a:rPr lang="es-ES" sz="1100" b="1" dirty="0" smtClean="0">
                          <a:effectLst>
                            <a:glow rad="228600">
                              <a:schemeClr val="accent5">
                                <a:satMod val="175000"/>
                                <a:alpha val="40000"/>
                              </a:schemeClr>
                            </a:glow>
                          </a:effectLst>
                        </a:rPr>
                        <a:t>Playa Leona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5" name="4 CuadroTexto"/>
          <p:cNvSpPr txBox="1"/>
          <p:nvPr/>
        </p:nvSpPr>
        <p:spPr>
          <a:xfrm>
            <a:off x="683568" y="58681"/>
            <a:ext cx="5040560" cy="646331"/>
          </a:xfrm>
          <a:prstGeom prst="rect">
            <a:avLst/>
          </a:prstGeom>
          <a:noFill/>
        </p:spPr>
        <p:txBody>
          <a:bodyPr wrap="square" rtlCol="0">
            <a:spAutoFit/>
          </a:bodyPr>
          <a:lstStyle/>
          <a:p>
            <a:r>
              <a:rPr lang="es-ES" dirty="0" smtClean="0">
                <a:solidFill>
                  <a:srgbClr val="FF0000"/>
                </a:solidFill>
              </a:rPr>
              <a:t>De tener más de un equipo en la Región Utilizar una diapositiva para cada equipo</a:t>
            </a:r>
            <a:endParaRPr lang="es-ES" dirty="0">
              <a:solidFill>
                <a:srgbClr val="FF0000"/>
              </a:solidFill>
            </a:endParaRPr>
          </a:p>
        </p:txBody>
      </p:sp>
    </p:spTree>
    <p:extLst>
      <p:ext uri="{BB962C8B-B14F-4D97-AF65-F5344CB8AC3E}">
        <p14:creationId xmlns:p14="http://schemas.microsoft.com/office/powerpoint/2010/main" val="3553334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1403648" y="2060848"/>
            <a:ext cx="7200800" cy="4032448"/>
          </a:xfrm>
        </p:spPr>
        <p:txBody>
          <a:bodyPr>
            <a:normAutofit fontScale="92500" lnSpcReduction="10000"/>
          </a:bodyPr>
          <a:lstStyle/>
          <a:p>
            <a:r>
              <a:rPr lang="es-PA" sz="3300" dirty="0" smtClean="0">
                <a:solidFill>
                  <a:srgbClr val="FF0000"/>
                </a:solidFill>
              </a:rPr>
              <a:t>BREVE </a:t>
            </a:r>
            <a:r>
              <a:rPr lang="es-PA" sz="3300" dirty="0" smtClean="0">
                <a:solidFill>
                  <a:srgbClr val="FF0000"/>
                </a:solidFill>
              </a:rPr>
              <a:t>DESCRIPCION DE LOS AVANCES QUE LOGRO EL </a:t>
            </a:r>
            <a:r>
              <a:rPr lang="es-PA" sz="3300" dirty="0" err="1" smtClean="0">
                <a:solidFill>
                  <a:srgbClr val="FF0000"/>
                </a:solidFill>
              </a:rPr>
              <a:t>sae</a:t>
            </a:r>
            <a:r>
              <a:rPr lang="es-PA" sz="3300" dirty="0" smtClean="0">
                <a:solidFill>
                  <a:srgbClr val="FF0000"/>
                </a:solidFill>
              </a:rPr>
              <a:t> DURANTE EL PERIODO COMPRENDIDO, pueden hacer cuadros comparativos o </a:t>
            </a:r>
            <a:r>
              <a:rPr lang="es-PA" sz="3300" dirty="0" err="1" smtClean="0">
                <a:solidFill>
                  <a:srgbClr val="FF0000"/>
                </a:solidFill>
              </a:rPr>
              <a:t>estadisticos</a:t>
            </a:r>
            <a:r>
              <a:rPr lang="es-PA" sz="3300" dirty="0" smtClean="0">
                <a:solidFill>
                  <a:srgbClr val="FF0000"/>
                </a:solidFill>
              </a:rPr>
              <a:t> mostrando los años anteriores </a:t>
            </a:r>
            <a:r>
              <a:rPr lang="es-PA" sz="3300" dirty="0" err="1" smtClean="0">
                <a:solidFill>
                  <a:srgbClr val="FF0000"/>
                </a:solidFill>
              </a:rPr>
              <a:t>tambien</a:t>
            </a:r>
            <a:r>
              <a:rPr lang="es-PA" sz="3300" dirty="0" smtClean="0">
                <a:solidFill>
                  <a:srgbClr val="FF0000"/>
                </a:solidFill>
              </a:rPr>
              <a:t> pueden colocar mapas conceptuales </a:t>
            </a:r>
            <a:r>
              <a:rPr lang="es-PA" sz="3300" dirty="0" err="1" smtClean="0">
                <a:solidFill>
                  <a:srgbClr val="FF0000"/>
                </a:solidFill>
              </a:rPr>
              <a:t>fotograficos</a:t>
            </a:r>
            <a:r>
              <a:rPr lang="es-PA" sz="3300" dirty="0" smtClean="0">
                <a:solidFill>
                  <a:srgbClr val="FF0000"/>
                </a:solidFill>
              </a:rPr>
              <a:t> o comparaciones </a:t>
            </a:r>
            <a:r>
              <a:rPr lang="es-PA" sz="3300" dirty="0" err="1" smtClean="0">
                <a:solidFill>
                  <a:srgbClr val="FF0000"/>
                </a:solidFill>
              </a:rPr>
              <a:t>fotograficas</a:t>
            </a:r>
            <a:r>
              <a:rPr lang="es-PA" sz="3300" dirty="0" smtClean="0">
                <a:solidFill>
                  <a:srgbClr val="FF0000"/>
                </a:solidFill>
              </a:rPr>
              <a:t>… </a:t>
            </a:r>
          </a:p>
        </p:txBody>
      </p:sp>
      <p:sp>
        <p:nvSpPr>
          <p:cNvPr id="3" name="8 Subtítulo"/>
          <p:cNvSpPr txBox="1">
            <a:spLocks/>
          </p:cNvSpPr>
          <p:nvPr/>
        </p:nvSpPr>
        <p:spPr>
          <a:xfrm>
            <a:off x="683568" y="692696"/>
            <a:ext cx="7920880" cy="1008112"/>
          </a:xfrm>
          <a:prstGeom prst="rect">
            <a:avLst/>
          </a:prstGeom>
        </p:spPr>
        <p:txBody>
          <a:bodyPr vert="horz">
            <a:normAutofit fontScale="400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s-PA" dirty="0" smtClean="0"/>
          </a:p>
          <a:p>
            <a:r>
              <a:rPr lang="es-PA" sz="12800" dirty="0" smtClean="0"/>
              <a:t>AVANCES</a:t>
            </a:r>
          </a:p>
        </p:txBody>
      </p:sp>
    </p:spTree>
    <p:extLst>
      <p:ext uri="{BB962C8B-B14F-4D97-AF65-F5344CB8AC3E}">
        <p14:creationId xmlns:p14="http://schemas.microsoft.com/office/powerpoint/2010/main" val="2728463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solidFill>
                  <a:srgbClr val="FF0000"/>
                </a:solidFill>
              </a:rPr>
              <a:t>BREVE DESCRIPCION</a:t>
            </a:r>
            <a:endParaRPr lang="es-PA" dirty="0"/>
          </a:p>
        </p:txBody>
      </p:sp>
      <p:sp>
        <p:nvSpPr>
          <p:cNvPr id="3" name="2 Marcador de contenido"/>
          <p:cNvSpPr>
            <a:spLocks noGrp="1"/>
          </p:cNvSpPr>
          <p:nvPr>
            <p:ph idx="1"/>
          </p:nvPr>
        </p:nvSpPr>
        <p:spPr/>
        <p:txBody>
          <a:bodyPr/>
          <a:lstStyle/>
          <a:p>
            <a:endParaRPr lang="es-PA"/>
          </a:p>
        </p:txBody>
      </p:sp>
    </p:spTree>
    <p:extLst>
      <p:ext uri="{BB962C8B-B14F-4D97-AF65-F5344CB8AC3E}">
        <p14:creationId xmlns:p14="http://schemas.microsoft.com/office/powerpoint/2010/main" val="347514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200" b="1" dirty="0" smtClean="0">
                <a:solidFill>
                  <a:srgbClr val="002060"/>
                </a:solidFill>
              </a:rPr>
              <a:t>LIMITACIONES /LOGROS 2015</a:t>
            </a:r>
            <a:endParaRPr lang="es-ES" sz="3200" b="1" dirty="0">
              <a:solidFill>
                <a:srgbClr val="002060"/>
              </a:solidFill>
            </a:endParaRPr>
          </a:p>
        </p:txBody>
      </p:sp>
      <p:sp>
        <p:nvSpPr>
          <p:cNvPr id="5" name="4 Marcador de contenido"/>
          <p:cNvSpPr>
            <a:spLocks noGrp="1"/>
          </p:cNvSpPr>
          <p:nvPr>
            <p:ph sz="half" idx="1"/>
          </p:nvPr>
        </p:nvSpPr>
        <p:spPr>
          <a:ln>
            <a:solidFill>
              <a:schemeClr val="accent1"/>
            </a:solidFill>
          </a:ln>
          <a:effectLst>
            <a:glow rad="139700">
              <a:schemeClr val="accent6">
                <a:satMod val="175000"/>
                <a:alpha val="40000"/>
              </a:schemeClr>
            </a:glow>
          </a:effectLst>
        </p:spPr>
        <p:txBody>
          <a:bodyPr>
            <a:normAutofit/>
          </a:bodyPr>
          <a:lstStyle/>
          <a:p>
            <a:pPr marL="0" indent="0" algn="ctr">
              <a:buNone/>
            </a:pPr>
            <a:r>
              <a:rPr lang="es-ES" sz="4300" u="sng" dirty="0" smtClean="0">
                <a:latin typeface="Times New Roman" pitchFamily="18" charset="0"/>
                <a:cs typeface="Times New Roman" pitchFamily="18" charset="0"/>
              </a:rPr>
              <a:t>Limitaciones</a:t>
            </a:r>
          </a:p>
          <a:p>
            <a:pPr marL="0" indent="0">
              <a:buNone/>
            </a:pPr>
            <a:endParaRPr lang="es-ES" sz="3400" u="sng" dirty="0">
              <a:latin typeface="Times New Roman" pitchFamily="18" charset="0"/>
              <a:cs typeface="Times New Roman" pitchFamily="18" charset="0"/>
            </a:endParaRPr>
          </a:p>
          <a:p>
            <a:r>
              <a:rPr lang="es-ES" sz="3400" dirty="0" smtClean="0">
                <a:latin typeface="Times New Roman" pitchFamily="18" charset="0"/>
                <a:cs typeface="Times New Roman" pitchFamily="18" charset="0"/>
              </a:rPr>
              <a:t>A</a:t>
            </a:r>
          </a:p>
          <a:p>
            <a:r>
              <a:rPr lang="es-ES" sz="3400" dirty="0" smtClean="0">
                <a:latin typeface="Times New Roman" pitchFamily="18" charset="0"/>
                <a:cs typeface="Times New Roman" pitchFamily="18" charset="0"/>
              </a:rPr>
              <a:t>B</a:t>
            </a:r>
          </a:p>
          <a:p>
            <a:r>
              <a:rPr lang="es-ES" sz="3400" dirty="0" smtClean="0">
                <a:latin typeface="Times New Roman" pitchFamily="18" charset="0"/>
                <a:cs typeface="Times New Roman" pitchFamily="18" charset="0"/>
              </a:rPr>
              <a:t>C</a:t>
            </a:r>
          </a:p>
          <a:p>
            <a:endParaRPr lang="es-ES" sz="3400" dirty="0" smtClean="0">
              <a:latin typeface="Times New Roman" pitchFamily="18" charset="0"/>
              <a:cs typeface="Times New Roman" pitchFamily="18" charset="0"/>
            </a:endParaRPr>
          </a:p>
          <a:p>
            <a:pPr marL="0" indent="0">
              <a:buNone/>
            </a:pPr>
            <a:endParaRPr lang="es-ES" sz="3400" dirty="0" smtClean="0">
              <a:latin typeface="Times New Roman" pitchFamily="18" charset="0"/>
              <a:cs typeface="Times New Roman" pitchFamily="18" charset="0"/>
            </a:endParaRPr>
          </a:p>
          <a:p>
            <a:pPr marL="0" indent="0">
              <a:buNone/>
            </a:pPr>
            <a:endParaRPr lang="es-ES" sz="3400" dirty="0" smtClean="0">
              <a:latin typeface="Times New Roman" pitchFamily="18" charset="0"/>
              <a:cs typeface="Times New Roman" pitchFamily="18" charset="0"/>
            </a:endParaRPr>
          </a:p>
          <a:p>
            <a:endParaRPr lang="es-ES" sz="2900" dirty="0" smtClean="0">
              <a:latin typeface="Times New Roman" pitchFamily="18" charset="0"/>
              <a:cs typeface="Times New Roman" pitchFamily="18" charset="0"/>
            </a:endParaRPr>
          </a:p>
          <a:p>
            <a:endParaRPr lang="es-ES" sz="1600" dirty="0"/>
          </a:p>
          <a:p>
            <a:endParaRPr lang="es-ES" dirty="0" smtClean="0"/>
          </a:p>
          <a:p>
            <a:endParaRPr lang="es-ES" dirty="0"/>
          </a:p>
        </p:txBody>
      </p:sp>
      <p:sp>
        <p:nvSpPr>
          <p:cNvPr id="2" name="1 Marcador de contenido"/>
          <p:cNvSpPr>
            <a:spLocks noGrp="1"/>
          </p:cNvSpPr>
          <p:nvPr>
            <p:ph sz="half" idx="2"/>
          </p:nvPr>
        </p:nvSpPr>
        <p:spPr>
          <a:ln>
            <a:solidFill>
              <a:schemeClr val="accent1"/>
            </a:solidFill>
          </a:ln>
          <a:effectLst>
            <a:glow rad="228600">
              <a:schemeClr val="accent6">
                <a:satMod val="175000"/>
                <a:alpha val="40000"/>
              </a:schemeClr>
            </a:glow>
          </a:effectLst>
        </p:spPr>
        <p:txBody>
          <a:bodyPr>
            <a:normAutofit/>
          </a:bodyPr>
          <a:lstStyle/>
          <a:p>
            <a:pPr marL="0" indent="0" algn="ctr">
              <a:buNone/>
            </a:pPr>
            <a:r>
              <a:rPr lang="es-ES" sz="5100" u="sng" dirty="0" smtClean="0">
                <a:latin typeface="Times New Roman" pitchFamily="18" charset="0"/>
                <a:cs typeface="Times New Roman" pitchFamily="18" charset="0"/>
              </a:rPr>
              <a:t>Logros</a:t>
            </a:r>
          </a:p>
          <a:p>
            <a:pPr marL="0" indent="0">
              <a:buNone/>
            </a:pPr>
            <a:endParaRPr lang="es-ES" u="sng" dirty="0">
              <a:latin typeface="Times New Roman" pitchFamily="18" charset="0"/>
              <a:cs typeface="Times New Roman" pitchFamily="18" charset="0"/>
            </a:endParaRPr>
          </a:p>
          <a:p>
            <a:pPr>
              <a:buFont typeface="Arial" pitchFamily="34" charset="0"/>
              <a:buChar char="•"/>
            </a:pPr>
            <a:r>
              <a:rPr lang="es-ES" sz="3400" dirty="0" smtClean="0">
                <a:latin typeface="Times New Roman" pitchFamily="18" charset="0"/>
                <a:cs typeface="Times New Roman" pitchFamily="18" charset="0"/>
              </a:rPr>
              <a:t>A</a:t>
            </a:r>
          </a:p>
          <a:p>
            <a:pPr>
              <a:buFont typeface="Arial" pitchFamily="34" charset="0"/>
              <a:buChar char="•"/>
            </a:pPr>
            <a:r>
              <a:rPr lang="es-ES" sz="3400" dirty="0" smtClean="0">
                <a:latin typeface="Times New Roman" pitchFamily="18" charset="0"/>
                <a:cs typeface="Times New Roman" pitchFamily="18" charset="0"/>
              </a:rPr>
              <a:t>B</a:t>
            </a:r>
          </a:p>
          <a:p>
            <a:pPr>
              <a:buFont typeface="Arial" pitchFamily="34" charset="0"/>
              <a:buChar char="•"/>
            </a:pPr>
            <a:r>
              <a:rPr lang="es-ES" sz="3400" dirty="0" smtClean="0">
                <a:latin typeface="Times New Roman" pitchFamily="18" charset="0"/>
                <a:cs typeface="Times New Roman" pitchFamily="18" charset="0"/>
              </a:rPr>
              <a:t>C</a:t>
            </a:r>
          </a:p>
          <a:p>
            <a:pPr>
              <a:buFont typeface="Arial" pitchFamily="34" charset="0"/>
              <a:buChar char="•"/>
            </a:pPr>
            <a:endParaRPr lang="es-ES" sz="3400" dirty="0" smtClean="0">
              <a:latin typeface="Times New Roman" pitchFamily="18" charset="0"/>
              <a:cs typeface="Times New Roman" pitchFamily="18" charset="0"/>
            </a:endParaRPr>
          </a:p>
          <a:p>
            <a:pPr>
              <a:buFont typeface="Arial" pitchFamily="34" charset="0"/>
              <a:buChar char="•"/>
            </a:pPr>
            <a:endParaRPr lang="es-ES" sz="3400" dirty="0" smtClean="0">
              <a:latin typeface="Times New Roman" pitchFamily="18" charset="0"/>
              <a:cs typeface="Times New Roman" pitchFamily="18" charset="0"/>
            </a:endParaRPr>
          </a:p>
          <a:p>
            <a:pPr>
              <a:buFont typeface="Arial" pitchFamily="34" charset="0"/>
              <a:buChar char="•"/>
            </a:pPr>
            <a:endParaRPr lang="es-ES" sz="2800" dirty="0"/>
          </a:p>
        </p:txBody>
      </p:sp>
    </p:spTree>
    <p:extLst>
      <p:ext uri="{BB962C8B-B14F-4D97-AF65-F5344CB8AC3E}">
        <p14:creationId xmlns:p14="http://schemas.microsoft.com/office/powerpoint/2010/main" val="4240872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200" b="1" dirty="0" smtClean="0">
                <a:solidFill>
                  <a:srgbClr val="002060"/>
                </a:solidFill>
              </a:rPr>
              <a:t>LIMITACIONES /LOGROS 2015</a:t>
            </a:r>
            <a:endParaRPr lang="es-ES" sz="3200" b="1" dirty="0">
              <a:solidFill>
                <a:srgbClr val="002060"/>
              </a:solidFill>
            </a:endParaRPr>
          </a:p>
        </p:txBody>
      </p:sp>
      <p:sp>
        <p:nvSpPr>
          <p:cNvPr id="5" name="4 Marcador de contenido"/>
          <p:cNvSpPr>
            <a:spLocks noGrp="1"/>
          </p:cNvSpPr>
          <p:nvPr>
            <p:ph sz="half" idx="1"/>
          </p:nvPr>
        </p:nvSpPr>
        <p:spPr>
          <a:ln>
            <a:solidFill>
              <a:schemeClr val="accent1"/>
            </a:solidFill>
          </a:ln>
          <a:effectLst>
            <a:glow rad="139700">
              <a:schemeClr val="accent6">
                <a:satMod val="175000"/>
                <a:alpha val="40000"/>
              </a:schemeClr>
            </a:glow>
          </a:effectLst>
        </p:spPr>
        <p:txBody>
          <a:bodyPr>
            <a:normAutofit fontScale="92500" lnSpcReduction="10000"/>
          </a:bodyPr>
          <a:lstStyle/>
          <a:p>
            <a:pPr marL="0" indent="0" algn="ctr">
              <a:buNone/>
            </a:pPr>
            <a:r>
              <a:rPr lang="es-ES" sz="5100" u="sng" dirty="0" smtClean="0">
                <a:latin typeface="Times New Roman" pitchFamily="18" charset="0"/>
                <a:cs typeface="Times New Roman" pitchFamily="18" charset="0"/>
              </a:rPr>
              <a:t>Limitaciones</a:t>
            </a:r>
          </a:p>
          <a:p>
            <a:pPr marL="0" indent="0">
              <a:buNone/>
            </a:pPr>
            <a:endParaRPr lang="es-ES" sz="3400" u="sng" dirty="0">
              <a:latin typeface="Times New Roman" pitchFamily="18" charset="0"/>
              <a:cs typeface="Times New Roman" pitchFamily="18" charset="0"/>
            </a:endParaRPr>
          </a:p>
          <a:p>
            <a:r>
              <a:rPr lang="es-ES" sz="3400" dirty="0" smtClean="0">
                <a:latin typeface="Times New Roman" pitchFamily="18" charset="0"/>
                <a:cs typeface="Times New Roman" pitchFamily="18" charset="0"/>
              </a:rPr>
              <a:t>A</a:t>
            </a:r>
          </a:p>
          <a:p>
            <a:r>
              <a:rPr lang="es-ES" sz="3400" dirty="0" smtClean="0">
                <a:latin typeface="Times New Roman" pitchFamily="18" charset="0"/>
                <a:cs typeface="Times New Roman" pitchFamily="18" charset="0"/>
              </a:rPr>
              <a:t>B</a:t>
            </a:r>
          </a:p>
          <a:p>
            <a:r>
              <a:rPr lang="es-ES" sz="3400" dirty="0" smtClean="0">
                <a:latin typeface="Times New Roman" pitchFamily="18" charset="0"/>
                <a:cs typeface="Times New Roman" pitchFamily="18" charset="0"/>
              </a:rPr>
              <a:t>C</a:t>
            </a:r>
          </a:p>
          <a:p>
            <a:endParaRPr lang="es-ES" sz="3400" dirty="0" smtClean="0">
              <a:latin typeface="Times New Roman" pitchFamily="18" charset="0"/>
              <a:cs typeface="Times New Roman" pitchFamily="18" charset="0"/>
            </a:endParaRPr>
          </a:p>
          <a:p>
            <a:pPr marL="0" indent="0">
              <a:buNone/>
            </a:pPr>
            <a:endParaRPr lang="es-ES" sz="3400" dirty="0" smtClean="0">
              <a:latin typeface="Times New Roman" pitchFamily="18" charset="0"/>
              <a:cs typeface="Times New Roman" pitchFamily="18" charset="0"/>
            </a:endParaRPr>
          </a:p>
          <a:p>
            <a:pPr marL="0" indent="0">
              <a:buNone/>
            </a:pPr>
            <a:endParaRPr lang="es-ES" sz="3400" dirty="0" smtClean="0">
              <a:latin typeface="Times New Roman" pitchFamily="18" charset="0"/>
              <a:cs typeface="Times New Roman" pitchFamily="18" charset="0"/>
            </a:endParaRPr>
          </a:p>
          <a:p>
            <a:endParaRPr lang="es-ES" sz="2900" dirty="0" smtClean="0">
              <a:latin typeface="Times New Roman" pitchFamily="18" charset="0"/>
              <a:cs typeface="Times New Roman" pitchFamily="18" charset="0"/>
            </a:endParaRPr>
          </a:p>
          <a:p>
            <a:endParaRPr lang="es-ES" sz="1600" dirty="0"/>
          </a:p>
          <a:p>
            <a:endParaRPr lang="es-ES" dirty="0" smtClean="0"/>
          </a:p>
          <a:p>
            <a:endParaRPr lang="es-ES" dirty="0"/>
          </a:p>
        </p:txBody>
      </p:sp>
      <p:sp>
        <p:nvSpPr>
          <p:cNvPr id="2" name="1 Marcador de contenido"/>
          <p:cNvSpPr>
            <a:spLocks noGrp="1"/>
          </p:cNvSpPr>
          <p:nvPr>
            <p:ph sz="half" idx="2"/>
          </p:nvPr>
        </p:nvSpPr>
        <p:spPr>
          <a:ln>
            <a:solidFill>
              <a:schemeClr val="accent1"/>
            </a:solidFill>
          </a:ln>
          <a:effectLst>
            <a:glow rad="228600">
              <a:schemeClr val="accent6">
                <a:satMod val="175000"/>
                <a:alpha val="40000"/>
              </a:schemeClr>
            </a:glow>
          </a:effectLst>
        </p:spPr>
        <p:txBody>
          <a:bodyPr>
            <a:normAutofit fontScale="92500" lnSpcReduction="10000"/>
          </a:bodyPr>
          <a:lstStyle/>
          <a:p>
            <a:pPr marL="0" indent="0" algn="ctr">
              <a:buNone/>
            </a:pPr>
            <a:r>
              <a:rPr lang="es-ES" sz="5100" u="sng" dirty="0" smtClean="0">
                <a:latin typeface="Times New Roman" pitchFamily="18" charset="0"/>
                <a:cs typeface="Times New Roman" pitchFamily="18" charset="0"/>
              </a:rPr>
              <a:t>Logros</a:t>
            </a:r>
          </a:p>
          <a:p>
            <a:pPr marL="0" indent="0">
              <a:buNone/>
            </a:pPr>
            <a:endParaRPr lang="es-ES" u="sng" dirty="0">
              <a:latin typeface="Times New Roman" pitchFamily="18" charset="0"/>
              <a:cs typeface="Times New Roman" pitchFamily="18" charset="0"/>
            </a:endParaRPr>
          </a:p>
          <a:p>
            <a:pPr>
              <a:buFont typeface="Arial" pitchFamily="34" charset="0"/>
              <a:buChar char="•"/>
            </a:pPr>
            <a:r>
              <a:rPr lang="es-ES" sz="3400" dirty="0" smtClean="0">
                <a:latin typeface="Times New Roman" pitchFamily="18" charset="0"/>
                <a:cs typeface="Times New Roman" pitchFamily="18" charset="0"/>
              </a:rPr>
              <a:t>A</a:t>
            </a:r>
          </a:p>
          <a:p>
            <a:pPr>
              <a:buFont typeface="Arial" pitchFamily="34" charset="0"/>
              <a:buChar char="•"/>
            </a:pPr>
            <a:r>
              <a:rPr lang="es-ES" sz="3400" dirty="0" smtClean="0">
                <a:latin typeface="Times New Roman" pitchFamily="18" charset="0"/>
                <a:cs typeface="Times New Roman" pitchFamily="18" charset="0"/>
              </a:rPr>
              <a:t>B</a:t>
            </a:r>
          </a:p>
          <a:p>
            <a:pPr>
              <a:buFont typeface="Arial" pitchFamily="34" charset="0"/>
              <a:buChar char="•"/>
            </a:pPr>
            <a:r>
              <a:rPr lang="es-ES" sz="3400" dirty="0" smtClean="0">
                <a:latin typeface="Times New Roman" pitchFamily="18" charset="0"/>
                <a:cs typeface="Times New Roman" pitchFamily="18" charset="0"/>
              </a:rPr>
              <a:t>C</a:t>
            </a:r>
          </a:p>
          <a:p>
            <a:pPr>
              <a:buFont typeface="Arial" pitchFamily="34" charset="0"/>
              <a:buChar char="•"/>
            </a:pPr>
            <a:endParaRPr lang="es-ES" sz="3400" dirty="0" smtClean="0">
              <a:latin typeface="Times New Roman" pitchFamily="18" charset="0"/>
              <a:cs typeface="Times New Roman" pitchFamily="18" charset="0"/>
            </a:endParaRPr>
          </a:p>
          <a:p>
            <a:pPr>
              <a:buFont typeface="Arial" pitchFamily="34" charset="0"/>
              <a:buChar char="•"/>
            </a:pPr>
            <a:endParaRPr lang="es-ES" sz="3400" dirty="0" smtClean="0">
              <a:latin typeface="Times New Roman" pitchFamily="18" charset="0"/>
              <a:cs typeface="Times New Roman" pitchFamily="18" charset="0"/>
            </a:endParaRPr>
          </a:p>
          <a:p>
            <a:pPr>
              <a:buFont typeface="Arial" pitchFamily="34" charset="0"/>
              <a:buChar char="•"/>
            </a:pPr>
            <a:endParaRPr lang="es-ES" sz="2800" dirty="0"/>
          </a:p>
        </p:txBody>
      </p:sp>
    </p:spTree>
    <p:extLst>
      <p:ext uri="{BB962C8B-B14F-4D97-AF65-F5344CB8AC3E}">
        <p14:creationId xmlns:p14="http://schemas.microsoft.com/office/powerpoint/2010/main" val="387531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534400" cy="432048"/>
          </a:xfrm>
          <a:solidFill>
            <a:srgbClr val="002060"/>
          </a:solidFill>
        </p:spPr>
        <p:txBody>
          <a:bodyPr anchor="ctr">
            <a:normAutofit/>
          </a:bodyPr>
          <a:lstStyle/>
          <a:p>
            <a:pPr algn="ctr">
              <a:spcAft>
                <a:spcPts val="600"/>
              </a:spcAft>
            </a:pP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Cuadro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logros por niño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tendido (cantidades, números)</a:t>
            </a:r>
            <a:endParaRPr lang="es-MX"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347907744"/>
              </p:ext>
            </p:extLst>
          </p:nvPr>
        </p:nvGraphicFramePr>
        <p:xfrm>
          <a:off x="1376774" y="1340768"/>
          <a:ext cx="6363578" cy="4896544"/>
        </p:xfrm>
        <a:graphic>
          <a:graphicData uri="http://schemas.openxmlformats.org/drawingml/2006/table">
            <a:tbl>
              <a:tblPr>
                <a:tableStyleId>{3C2FFA5D-87B4-456A-9821-1D502468CF0F}</a:tableStyleId>
              </a:tblPr>
              <a:tblGrid>
                <a:gridCol w="2785038"/>
                <a:gridCol w="1789270"/>
                <a:gridCol w="1789270"/>
              </a:tblGrid>
              <a:tr h="454570">
                <a:tc>
                  <a:txBody>
                    <a:bodyPr/>
                    <a:lstStyle/>
                    <a:p>
                      <a:pPr algn="ctr" fontAlgn="ctr"/>
                      <a:r>
                        <a:rPr lang="es-ES" sz="1400" b="1" u="none" strike="noStrike" dirty="0" smtClean="0">
                          <a:effectLst/>
                        </a:rPr>
                        <a:t>TIPO</a:t>
                      </a:r>
                      <a:r>
                        <a:rPr lang="es-ES" sz="1400" b="1" u="none" strike="noStrike" baseline="0" dirty="0" smtClean="0">
                          <a:effectLst/>
                        </a:rPr>
                        <a:t>S DE LORGOS</a:t>
                      </a:r>
                      <a:endParaRPr lang="es-ES" sz="1400" b="1" i="0" u="none" strike="noStrike" dirty="0">
                        <a:solidFill>
                          <a:srgbClr val="000000"/>
                        </a:solidFill>
                        <a:effectLst/>
                        <a:latin typeface="Calibri"/>
                      </a:endParaRPr>
                    </a:p>
                  </a:txBody>
                  <a:tcPr marL="9525" marR="9525" marT="9525" marB="0" anchor="ctr"/>
                </a:tc>
                <a:tc>
                  <a:txBody>
                    <a:bodyPr/>
                    <a:lstStyle/>
                    <a:p>
                      <a:pPr algn="ctr" fontAlgn="ctr"/>
                      <a:r>
                        <a:rPr lang="es-ES" sz="1400" b="1" u="none" strike="noStrike" dirty="0">
                          <a:effectLst/>
                        </a:rPr>
                        <a:t>Niños</a:t>
                      </a:r>
                      <a:endParaRPr lang="es-ES" sz="1400" b="1" i="0" u="none" strike="noStrike" dirty="0">
                        <a:solidFill>
                          <a:srgbClr val="000000"/>
                        </a:solidFill>
                        <a:effectLst/>
                        <a:latin typeface="Calibri"/>
                      </a:endParaRPr>
                    </a:p>
                  </a:txBody>
                  <a:tcPr marL="9525" marR="9525" marT="9525" marB="0" anchor="ctr"/>
                </a:tc>
                <a:tc>
                  <a:txBody>
                    <a:bodyPr/>
                    <a:lstStyle/>
                    <a:p>
                      <a:pPr algn="ctr" fontAlgn="ctr"/>
                      <a:r>
                        <a:rPr lang="es-ES" sz="1400" b="1" u="none" strike="noStrike" dirty="0">
                          <a:effectLst/>
                        </a:rPr>
                        <a:t>Niñas</a:t>
                      </a:r>
                      <a:endParaRPr lang="es-ES" sz="1400" b="1" i="0" u="none" strike="noStrike" dirty="0">
                        <a:solidFill>
                          <a:srgbClr val="000000"/>
                        </a:solidFill>
                        <a:effectLst/>
                        <a:latin typeface="Calibri"/>
                      </a:endParaRPr>
                    </a:p>
                  </a:txBody>
                  <a:tcPr marL="9525" marR="9525" marT="9525" marB="0" anchor="ctr"/>
                </a:tc>
              </a:tr>
              <a:tr h="457621">
                <a:tc gridSpan="3">
                  <a:txBody>
                    <a:bodyPr/>
                    <a:lstStyle/>
                    <a:p>
                      <a:pPr algn="ctr" fontAlgn="ctr"/>
                      <a:r>
                        <a:rPr lang="es-ES" sz="1400" b="1" u="none" strike="noStrike" dirty="0" smtClean="0">
                          <a:effectLst/>
                        </a:rPr>
                        <a:t>LOGROS ACADÉMICOS</a:t>
                      </a:r>
                      <a:endParaRPr lang="es-ES" sz="1400" b="1" i="0" u="none" strike="noStrike" dirty="0">
                        <a:solidFill>
                          <a:srgbClr val="FF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r>
              <a:tr h="457621">
                <a:tc>
                  <a:txBody>
                    <a:bodyPr/>
                    <a:lstStyle/>
                    <a:p>
                      <a:pPr algn="ctr" fontAlgn="ctr"/>
                      <a:r>
                        <a:rPr lang="es-ES" sz="1400" u="none" strike="noStrike" dirty="0" smtClean="0">
                          <a:effectLst/>
                        </a:rPr>
                        <a:t>Lectoescritura</a:t>
                      </a:r>
                      <a:endParaRPr lang="es-ES" sz="1400" b="0" i="0" u="none" strike="noStrike" dirty="0">
                        <a:solidFill>
                          <a:srgbClr val="000000"/>
                        </a:solidFill>
                        <a:effectLst/>
                        <a:latin typeface="Calibri"/>
                      </a:endParaRPr>
                    </a:p>
                  </a:txBody>
                  <a:tcPr marL="9525" marR="9525" marT="9525" marB="0" anchor="ctr"/>
                </a:tc>
                <a:tc>
                  <a:txBody>
                    <a:bodyPr/>
                    <a:lstStyle/>
                    <a:p>
                      <a:endParaRPr lang="es-PA" dirty="0"/>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r>
              <a:tr h="457621">
                <a:tc>
                  <a:txBody>
                    <a:bodyPr/>
                    <a:lstStyle/>
                    <a:p>
                      <a:pPr algn="ctr" fontAlgn="ctr"/>
                      <a:r>
                        <a:rPr lang="es-ES" sz="1400" u="none" strike="noStrike" dirty="0" smtClean="0">
                          <a:effectLst/>
                        </a:rPr>
                        <a:t>Matemáticas</a:t>
                      </a:r>
                      <a:endParaRPr lang="es-ES" sz="1400" b="0" i="0" u="none" strike="noStrike" dirty="0">
                        <a:solidFill>
                          <a:srgbClr val="000000"/>
                        </a:solidFill>
                        <a:effectLst/>
                        <a:latin typeface="Lucida Sans" pitchFamily="34" charset="0"/>
                      </a:endParaRPr>
                    </a:p>
                  </a:txBody>
                  <a:tcPr marL="9525" marR="9525" marT="9525" marB="0" anchor="ctr"/>
                </a:tc>
                <a:tc>
                  <a:txBody>
                    <a:bodyPr/>
                    <a:lstStyle/>
                    <a:p>
                      <a:endParaRPr lang="es-PA"/>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r>
              <a:tr h="457621">
                <a:tc>
                  <a:txBody>
                    <a:bodyPr/>
                    <a:lstStyle/>
                    <a:p>
                      <a:pPr algn="ctr" fontAlgn="ctr"/>
                      <a:r>
                        <a:rPr lang="es-ES" sz="1400" u="none" strike="noStrike" dirty="0" smtClean="0">
                          <a:effectLst/>
                        </a:rPr>
                        <a:t>Comunicación</a:t>
                      </a:r>
                      <a:endParaRPr lang="es-ES" sz="1400" b="0" i="0" u="none" strike="noStrike" dirty="0">
                        <a:solidFill>
                          <a:srgbClr val="000000"/>
                        </a:solidFill>
                        <a:effectLst/>
                        <a:latin typeface="Calibri"/>
                      </a:endParaRPr>
                    </a:p>
                  </a:txBody>
                  <a:tcPr marL="9525" marR="9525" marT="9525" marB="0" anchor="ctr"/>
                </a:tc>
                <a:tc>
                  <a:txBody>
                    <a:bodyPr/>
                    <a:lstStyle/>
                    <a:p>
                      <a:endParaRPr lang="es-PA"/>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r>
              <a:tr h="457621">
                <a:tc>
                  <a:txBody>
                    <a:bodyPr/>
                    <a:lstStyle/>
                    <a:p>
                      <a:pPr algn="ctr" fontAlgn="ctr"/>
                      <a:r>
                        <a:rPr lang="es-ES" sz="1400" u="none" strike="noStrike" dirty="0">
                          <a:effectLst/>
                        </a:rPr>
                        <a:t>S</a:t>
                      </a:r>
                      <a:r>
                        <a:rPr lang="es-ES" sz="1400" u="none" strike="noStrike" dirty="0" smtClean="0">
                          <a:effectLst/>
                        </a:rPr>
                        <a:t>alto </a:t>
                      </a:r>
                      <a:r>
                        <a:rPr lang="es-ES" sz="1400" u="none" strike="noStrike" dirty="0">
                          <a:effectLst/>
                        </a:rPr>
                        <a:t>de </a:t>
                      </a:r>
                      <a:r>
                        <a:rPr lang="es-ES" sz="1400" u="none" strike="noStrike" dirty="0" smtClean="0">
                          <a:effectLst/>
                        </a:rPr>
                        <a:t>Grado</a:t>
                      </a:r>
                      <a:endParaRPr lang="es-ES" sz="1400" b="0" i="0" u="none" strike="noStrike" dirty="0">
                        <a:solidFill>
                          <a:srgbClr val="000000"/>
                        </a:solidFill>
                        <a:effectLst/>
                        <a:latin typeface="Calibri"/>
                      </a:endParaRPr>
                    </a:p>
                  </a:txBody>
                  <a:tcPr marL="9525" marR="9525" marT="9525" marB="0" anchor="ctr"/>
                </a:tc>
                <a:tc>
                  <a:txBody>
                    <a:bodyPr/>
                    <a:lstStyle/>
                    <a:p>
                      <a:endParaRPr lang="es-PA"/>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r>
              <a:tr h="457621">
                <a:tc gridSpan="3">
                  <a:txBody>
                    <a:bodyPr/>
                    <a:lstStyle/>
                    <a:p>
                      <a:pPr algn="ctr" fontAlgn="ctr"/>
                      <a:r>
                        <a:rPr lang="es-ES" sz="1400" b="1" u="none" strike="noStrike" dirty="0" smtClean="0">
                          <a:effectLst/>
                        </a:rPr>
                        <a:t>LOGROS SOCIALES</a:t>
                      </a:r>
                      <a:endParaRPr lang="es-ES" sz="1400" b="1" i="0" u="none" strike="noStrike" dirty="0">
                        <a:solidFill>
                          <a:srgbClr val="FF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r>
              <a:tr h="457621">
                <a:tc>
                  <a:txBody>
                    <a:bodyPr/>
                    <a:lstStyle/>
                    <a:p>
                      <a:pPr algn="ctr" fontAlgn="ctr"/>
                      <a:r>
                        <a:rPr lang="es-ES" sz="1400" u="none" strike="noStrike" dirty="0">
                          <a:effectLst/>
                        </a:rPr>
                        <a:t>I</a:t>
                      </a:r>
                      <a:r>
                        <a:rPr lang="es-ES" sz="1400" u="none" strike="noStrike" dirty="0" smtClean="0">
                          <a:effectLst/>
                        </a:rPr>
                        <a:t>nteracción </a:t>
                      </a:r>
                      <a:r>
                        <a:rPr lang="es-ES" sz="1400" u="none" strike="noStrike" dirty="0">
                          <a:effectLst/>
                        </a:rPr>
                        <a:t>entre pares</a:t>
                      </a:r>
                      <a:endParaRPr lang="es-ES" sz="1400" b="0" i="0" u="none" strike="noStrike" dirty="0">
                        <a:solidFill>
                          <a:srgbClr val="000000"/>
                        </a:solidFill>
                        <a:effectLst/>
                        <a:latin typeface="Calibri"/>
                      </a:endParaRPr>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r>
              <a:tr h="686431">
                <a:tc>
                  <a:txBody>
                    <a:bodyPr/>
                    <a:lstStyle/>
                    <a:p>
                      <a:pPr algn="ctr" fontAlgn="ctr"/>
                      <a:r>
                        <a:rPr lang="es-ES" sz="1400" u="none" strike="noStrike" dirty="0">
                          <a:effectLst/>
                        </a:rPr>
                        <a:t>I</a:t>
                      </a:r>
                      <a:r>
                        <a:rPr lang="es-ES" sz="1400" u="none" strike="noStrike" dirty="0" smtClean="0">
                          <a:effectLst/>
                        </a:rPr>
                        <a:t>nteracción </a:t>
                      </a:r>
                      <a:r>
                        <a:rPr lang="es-ES" sz="1400" u="none" strike="noStrike" dirty="0">
                          <a:effectLst/>
                        </a:rPr>
                        <a:t>y manejo </a:t>
                      </a:r>
                      <a:r>
                        <a:rPr lang="es-ES" sz="1400" u="none" strike="noStrike" dirty="0" smtClean="0">
                          <a:effectLst/>
                        </a:rPr>
                        <a:t>Conductual</a:t>
                      </a:r>
                      <a:endParaRPr lang="es-ES" sz="1400" b="0" i="0" u="none" strike="noStrike" dirty="0">
                        <a:solidFill>
                          <a:srgbClr val="000000"/>
                        </a:solidFill>
                        <a:effectLst/>
                        <a:latin typeface="Calibri"/>
                      </a:endParaRPr>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r>
              <a:tr h="552196">
                <a:tc>
                  <a:txBody>
                    <a:bodyPr/>
                    <a:lstStyle/>
                    <a:p>
                      <a:pPr algn="ctr" fontAlgn="ctr"/>
                      <a:r>
                        <a:rPr lang="es-ES" sz="1400" u="none" strike="noStrike" dirty="0" smtClean="0">
                          <a:effectLst/>
                        </a:rPr>
                        <a:t>Autonomía </a:t>
                      </a:r>
                      <a:r>
                        <a:rPr lang="es-ES" sz="1400" u="none" strike="noStrike" dirty="0">
                          <a:effectLst/>
                        </a:rPr>
                        <a:t>e </a:t>
                      </a:r>
                      <a:r>
                        <a:rPr lang="es-ES" sz="1400" u="none" strike="noStrike" dirty="0" smtClean="0">
                          <a:effectLst/>
                        </a:rPr>
                        <a:t>Independencia</a:t>
                      </a:r>
                      <a:endParaRPr lang="es-ES" sz="1400" b="0" i="0" u="none" strike="noStrike" dirty="0">
                        <a:solidFill>
                          <a:srgbClr val="000000"/>
                        </a:solidFill>
                        <a:effectLst/>
                        <a:latin typeface="Calibri"/>
                      </a:endParaRPr>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46296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25495" y="260648"/>
            <a:ext cx="8512175" cy="628228"/>
          </a:xfrm>
        </p:spPr>
        <p:txBody>
          <a:bodyPr>
            <a:normAutofit fontScale="90000"/>
          </a:bodyPr>
          <a:lstStyle/>
          <a:p>
            <a:pPr algn="ctr"/>
            <a:r>
              <a:rPr lang="es-PA" dirty="0" smtClean="0">
                <a:solidFill>
                  <a:srgbClr val="002060"/>
                </a:solidFill>
              </a:rPr>
              <a:t>INTERVENCION DEL GRUPO S.A.E. Proyectos</a:t>
            </a:r>
            <a:endParaRPr lang="es-PA" dirty="0">
              <a:solidFill>
                <a:srgbClr val="002060"/>
              </a:solidFill>
            </a:endParaRPr>
          </a:p>
        </p:txBody>
      </p:sp>
      <p:graphicFrame>
        <p:nvGraphicFramePr>
          <p:cNvPr id="7" name="5 Marcador de contenido"/>
          <p:cNvGraphicFramePr>
            <a:graphicFrameLocks noGrp="1"/>
          </p:cNvGraphicFramePr>
          <p:nvPr>
            <p:ph idx="1"/>
            <p:extLst>
              <p:ext uri="{D42A27DB-BD31-4B8C-83A1-F6EECF244321}">
                <p14:modId xmlns:p14="http://schemas.microsoft.com/office/powerpoint/2010/main" val="322256494"/>
              </p:ext>
            </p:extLst>
          </p:nvPr>
        </p:nvGraphicFramePr>
        <p:xfrm>
          <a:off x="179512" y="1772816"/>
          <a:ext cx="8784976" cy="4319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84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5" y="476672"/>
            <a:ext cx="7920879" cy="1584176"/>
          </a:xfrm>
        </p:spPr>
        <p:txBody>
          <a:bodyPr>
            <a:normAutofit fontScale="90000"/>
          </a:bodyPr>
          <a:lstStyle/>
          <a:p>
            <a:pPr algn="ctr"/>
            <a:r>
              <a:rPr lang="es-PA" dirty="0" smtClean="0"/>
              <a:t>Población por Genero con NEE </a:t>
            </a:r>
            <a:r>
              <a:rPr lang="es-PA" sz="2000" dirty="0" smtClean="0"/>
              <a:t>no repetir niños</a:t>
            </a:r>
            <a:endParaRPr lang="es-PA" sz="6700" dirty="0"/>
          </a:p>
        </p:txBody>
      </p:sp>
      <p:graphicFrame>
        <p:nvGraphicFramePr>
          <p:cNvPr id="3" name="2 Tabla"/>
          <p:cNvGraphicFramePr>
            <a:graphicFrameLocks noGrp="1"/>
          </p:cNvGraphicFramePr>
          <p:nvPr>
            <p:extLst>
              <p:ext uri="{D42A27DB-BD31-4B8C-83A1-F6EECF244321}">
                <p14:modId xmlns:p14="http://schemas.microsoft.com/office/powerpoint/2010/main" val="3163765460"/>
              </p:ext>
            </p:extLst>
          </p:nvPr>
        </p:nvGraphicFramePr>
        <p:xfrm>
          <a:off x="755573" y="2636912"/>
          <a:ext cx="7920882" cy="3513748"/>
        </p:xfrm>
        <a:graphic>
          <a:graphicData uri="http://schemas.openxmlformats.org/drawingml/2006/table">
            <a:tbl>
              <a:tblPr firstRow="1" bandRow="1">
                <a:tableStyleId>{5C22544A-7EE6-4342-B048-85BDC9FD1C3A}</a:tableStyleId>
              </a:tblPr>
              <a:tblGrid>
                <a:gridCol w="2640294"/>
                <a:gridCol w="2640294"/>
                <a:gridCol w="2640294"/>
              </a:tblGrid>
              <a:tr h="582716">
                <a:tc>
                  <a:txBody>
                    <a:bodyPr/>
                    <a:lstStyle/>
                    <a:p>
                      <a:pPr algn="ctr"/>
                      <a:endParaRPr lang="es-PA" dirty="0"/>
                    </a:p>
                  </a:txBody>
                  <a:tcPr anchor="ctr"/>
                </a:tc>
                <a:tc>
                  <a:txBody>
                    <a:bodyPr/>
                    <a:lstStyle/>
                    <a:p>
                      <a:pPr algn="ctr"/>
                      <a:r>
                        <a:rPr lang="es-PA" dirty="0" smtClean="0"/>
                        <a:t>Población  con NEE</a:t>
                      </a:r>
                      <a:endParaRPr lang="es-PA" dirty="0"/>
                    </a:p>
                  </a:txBody>
                  <a:tcPr anchor="ctr"/>
                </a:tc>
                <a:tc>
                  <a:txBody>
                    <a:bodyPr/>
                    <a:lstStyle/>
                    <a:p>
                      <a:pPr algn="ctr"/>
                      <a:r>
                        <a:rPr lang="es-PA" dirty="0" smtClean="0"/>
                        <a:t>Población general de la Región</a:t>
                      </a:r>
                      <a:endParaRPr lang="es-PA" dirty="0"/>
                    </a:p>
                  </a:txBody>
                  <a:tcPr anchor="ctr"/>
                </a:tc>
              </a:tr>
              <a:tr h="1436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Mujeres</a:t>
                      </a:r>
                    </a:p>
                    <a:p>
                      <a:pPr algn="ctr"/>
                      <a:endParaRPr lang="es-PA" dirty="0"/>
                    </a:p>
                  </a:txBody>
                  <a:tcPr anchor="ctr"/>
                </a:tc>
                <a:tc>
                  <a:txBody>
                    <a:bodyPr/>
                    <a:lstStyle/>
                    <a:p>
                      <a:pPr algn="ctr"/>
                      <a:endParaRPr lang="es-PA" dirty="0"/>
                    </a:p>
                  </a:txBody>
                  <a:tcPr anchor="ctr"/>
                </a:tc>
                <a:tc>
                  <a:txBody>
                    <a:bodyPr/>
                    <a:lstStyle/>
                    <a:p>
                      <a:pPr algn="ctr"/>
                      <a:endParaRPr lang="es-PA"/>
                    </a:p>
                  </a:txBody>
                  <a:tcPr anchor="ctr"/>
                </a:tc>
              </a:tr>
              <a:tr h="1436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Hombres</a:t>
                      </a:r>
                    </a:p>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bl>
          </a:graphicData>
        </a:graphic>
      </p:graphicFrame>
    </p:spTree>
    <p:extLst>
      <p:ext uri="{BB962C8B-B14F-4D97-AF65-F5344CB8AC3E}">
        <p14:creationId xmlns:p14="http://schemas.microsoft.com/office/powerpoint/2010/main" val="34693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24942"/>
          </a:xfrm>
        </p:spPr>
        <p:txBody>
          <a:bodyPr>
            <a:normAutofit/>
          </a:bodyPr>
          <a:lstStyle/>
          <a:p>
            <a:pPr algn="ctr"/>
            <a:r>
              <a:rPr lang="es-PA" dirty="0" smtClean="0"/>
              <a:t>Primaria </a:t>
            </a:r>
            <a:r>
              <a:rPr lang="es-PA" sz="2000" dirty="0"/>
              <a:t>no repetir niños</a:t>
            </a:r>
          </a:p>
        </p:txBody>
      </p:sp>
      <p:graphicFrame>
        <p:nvGraphicFramePr>
          <p:cNvPr id="4" name="3 Tabla"/>
          <p:cNvGraphicFramePr>
            <a:graphicFrameLocks noGrp="1"/>
          </p:cNvGraphicFramePr>
          <p:nvPr>
            <p:extLst>
              <p:ext uri="{D42A27DB-BD31-4B8C-83A1-F6EECF244321}">
                <p14:modId xmlns:p14="http://schemas.microsoft.com/office/powerpoint/2010/main" val="1226453656"/>
              </p:ext>
            </p:extLst>
          </p:nvPr>
        </p:nvGraphicFramePr>
        <p:xfrm>
          <a:off x="683568" y="1916832"/>
          <a:ext cx="7920882" cy="3788068"/>
        </p:xfrm>
        <a:graphic>
          <a:graphicData uri="http://schemas.openxmlformats.org/drawingml/2006/table">
            <a:tbl>
              <a:tblPr firstRow="1" bandRow="1">
                <a:tableStyleId>{5C22544A-7EE6-4342-B048-85BDC9FD1C3A}</a:tableStyleId>
              </a:tblPr>
              <a:tblGrid>
                <a:gridCol w="2640294"/>
                <a:gridCol w="2640294"/>
                <a:gridCol w="2640294"/>
              </a:tblGrid>
              <a:tr h="582716">
                <a:tc>
                  <a:txBody>
                    <a:bodyPr/>
                    <a:lstStyle/>
                    <a:p>
                      <a:pPr algn="ctr"/>
                      <a:endParaRPr lang="es-PA" dirty="0"/>
                    </a:p>
                  </a:txBody>
                  <a:tcPr anchor="ctr"/>
                </a:tc>
                <a:tc>
                  <a:txBody>
                    <a:bodyPr/>
                    <a:lstStyle/>
                    <a:p>
                      <a:pPr algn="ctr"/>
                      <a:r>
                        <a:rPr lang="es-PA" dirty="0" smtClean="0"/>
                        <a:t>Cantidad de </a:t>
                      </a:r>
                      <a:r>
                        <a:rPr lang="es-PA" dirty="0" err="1" smtClean="0"/>
                        <a:t>niñ@s</a:t>
                      </a:r>
                      <a:r>
                        <a:rPr lang="es-PA" dirty="0" smtClean="0"/>
                        <a:t> en primaria con NEE. </a:t>
                      </a:r>
                      <a:endParaRPr lang="es-PA" dirty="0"/>
                    </a:p>
                  </a:txBody>
                  <a:tcPr anchor="ctr"/>
                </a:tc>
                <a:tc>
                  <a:txBody>
                    <a:bodyPr/>
                    <a:lstStyle/>
                    <a:p>
                      <a:pPr algn="ctr"/>
                      <a:r>
                        <a:rPr lang="es-PA" dirty="0" smtClean="0"/>
                        <a:t>cantidad de </a:t>
                      </a:r>
                      <a:r>
                        <a:rPr lang="es-PA" dirty="0" err="1" smtClean="0"/>
                        <a:t>Niñ@s</a:t>
                      </a:r>
                      <a:r>
                        <a:rPr lang="es-PA" dirty="0" smtClean="0"/>
                        <a:t> en primaria a nivel regional</a:t>
                      </a:r>
                      <a:endParaRPr lang="es-PA" dirty="0"/>
                    </a:p>
                  </a:txBody>
                  <a:tcPr anchor="ctr"/>
                </a:tc>
              </a:tr>
              <a:tr h="1436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niñas</a:t>
                      </a:r>
                    </a:p>
                    <a:p>
                      <a:pPr algn="ctr"/>
                      <a:endParaRPr lang="es-PA" dirty="0"/>
                    </a:p>
                  </a:txBody>
                  <a:tcPr anchor="ctr"/>
                </a:tc>
                <a:tc>
                  <a:txBody>
                    <a:bodyPr/>
                    <a:lstStyle/>
                    <a:p>
                      <a:pPr algn="ctr"/>
                      <a:endParaRPr lang="es-PA" dirty="0"/>
                    </a:p>
                  </a:txBody>
                  <a:tcPr anchor="ctr"/>
                </a:tc>
                <a:tc>
                  <a:txBody>
                    <a:bodyPr/>
                    <a:lstStyle/>
                    <a:p>
                      <a:pPr algn="ctr"/>
                      <a:endParaRPr lang="es-PA"/>
                    </a:p>
                  </a:txBody>
                  <a:tcPr anchor="ctr"/>
                </a:tc>
              </a:tr>
              <a:tr h="1436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niños</a:t>
                      </a:r>
                    </a:p>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bl>
          </a:graphicData>
        </a:graphic>
      </p:graphicFrame>
      <p:sp>
        <p:nvSpPr>
          <p:cNvPr id="6" name="5 Rectángulo"/>
          <p:cNvSpPr/>
          <p:nvPr/>
        </p:nvSpPr>
        <p:spPr>
          <a:xfrm>
            <a:off x="606497" y="5949280"/>
            <a:ext cx="2605201" cy="369332"/>
          </a:xfrm>
          <a:prstGeom prst="rect">
            <a:avLst/>
          </a:prstGeom>
        </p:spPr>
        <p:txBody>
          <a:bodyPr wrap="none">
            <a:spAutoFit/>
          </a:bodyPr>
          <a:lstStyle/>
          <a:p>
            <a:pPr algn="ctr">
              <a:defRPr/>
            </a:pPr>
            <a:r>
              <a:rPr lang="es-PA" dirty="0" smtClean="0"/>
              <a:t>***Incluyendo </a:t>
            </a:r>
            <a:r>
              <a:rPr lang="es-PA" dirty="0"/>
              <a:t>Prescolar.</a:t>
            </a:r>
          </a:p>
        </p:txBody>
      </p:sp>
    </p:spTree>
    <p:extLst>
      <p:ext uri="{BB962C8B-B14F-4D97-AF65-F5344CB8AC3E}">
        <p14:creationId xmlns:p14="http://schemas.microsoft.com/office/powerpoint/2010/main" val="177533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1052736"/>
            <a:ext cx="7772400" cy="1296144"/>
          </a:xfrm>
        </p:spPr>
        <p:txBody>
          <a:bodyPr>
            <a:normAutofit fontScale="90000"/>
          </a:bodyPr>
          <a:lstStyle/>
          <a:p>
            <a:pPr algn="ctr"/>
            <a:r>
              <a:rPr lang="es-ES" sz="4000" dirty="0" smtClean="0"/>
              <a:t>SERVICIO DE APOYO EDUCATIVO</a:t>
            </a:r>
            <a:r>
              <a:rPr lang="es-ES" sz="7300" dirty="0" smtClean="0"/>
              <a:t> </a:t>
            </a:r>
            <a:br>
              <a:rPr lang="es-ES" sz="7300" dirty="0" smtClean="0"/>
            </a:br>
            <a:r>
              <a:rPr lang="es-ES" sz="4000" dirty="0" smtClean="0"/>
              <a:t>REGIONAL ???</a:t>
            </a:r>
            <a:endParaRPr lang="es-MX" sz="4000" dirty="0"/>
          </a:p>
        </p:txBody>
      </p:sp>
      <p:sp>
        <p:nvSpPr>
          <p:cNvPr id="5" name="4 Subtítulo"/>
          <p:cNvSpPr>
            <a:spLocks noGrp="1"/>
          </p:cNvSpPr>
          <p:nvPr>
            <p:ph type="subTitle" idx="1"/>
          </p:nvPr>
        </p:nvSpPr>
        <p:spPr>
          <a:xfrm>
            <a:off x="539552" y="3717032"/>
            <a:ext cx="8208912" cy="1080120"/>
          </a:xfrm>
        </p:spPr>
        <p:txBody>
          <a:bodyPr>
            <a:noAutofit/>
          </a:bodyPr>
          <a:lstStyle/>
          <a:p>
            <a:pPr algn="ctr"/>
            <a:r>
              <a:rPr lang="es-PA" sz="3600" dirty="0" smtClean="0">
                <a:solidFill>
                  <a:srgbClr val="6241ED"/>
                </a:solidFill>
              </a:rPr>
              <a:t>INFORME anual del </a:t>
            </a:r>
            <a:r>
              <a:rPr lang="es-PA" sz="4800" dirty="0" smtClean="0">
                <a:solidFill>
                  <a:srgbClr val="6241ED"/>
                </a:solidFill>
              </a:rPr>
              <a:t>2018 </a:t>
            </a:r>
            <a:endParaRPr lang="es-MX" sz="4800" dirty="0" smtClean="0">
              <a:solidFill>
                <a:srgbClr val="6241ED"/>
              </a:solidFill>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16632"/>
            <a:ext cx="2808312"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26477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7" y="624110"/>
            <a:ext cx="7058744" cy="1280890"/>
          </a:xfrm>
        </p:spPr>
        <p:txBody>
          <a:bodyPr/>
          <a:lstStyle/>
          <a:p>
            <a:pPr algn="ctr"/>
            <a:r>
              <a:rPr lang="es-PA" dirty="0" smtClean="0"/>
              <a:t>Secundaria </a:t>
            </a:r>
            <a:r>
              <a:rPr lang="es-PA" sz="2000" dirty="0"/>
              <a:t>no repetir niños</a:t>
            </a:r>
          </a:p>
        </p:txBody>
      </p:sp>
      <p:graphicFrame>
        <p:nvGraphicFramePr>
          <p:cNvPr id="4" name="3 Tabla"/>
          <p:cNvGraphicFramePr>
            <a:graphicFrameLocks noGrp="1"/>
          </p:cNvGraphicFramePr>
          <p:nvPr>
            <p:extLst>
              <p:ext uri="{D42A27DB-BD31-4B8C-83A1-F6EECF244321}">
                <p14:modId xmlns:p14="http://schemas.microsoft.com/office/powerpoint/2010/main" val="3962020486"/>
              </p:ext>
            </p:extLst>
          </p:nvPr>
        </p:nvGraphicFramePr>
        <p:xfrm>
          <a:off x="683568" y="2060848"/>
          <a:ext cx="7920882" cy="3240360"/>
        </p:xfrm>
        <a:graphic>
          <a:graphicData uri="http://schemas.openxmlformats.org/drawingml/2006/table">
            <a:tbl>
              <a:tblPr firstRow="1" bandRow="1">
                <a:tableStyleId>{5C22544A-7EE6-4342-B048-85BDC9FD1C3A}</a:tableStyleId>
              </a:tblPr>
              <a:tblGrid>
                <a:gridCol w="2232248"/>
                <a:gridCol w="2592288"/>
                <a:gridCol w="3096346"/>
              </a:tblGrid>
              <a:tr h="1202432">
                <a:tc>
                  <a:txBody>
                    <a:bodyPr/>
                    <a:lstStyle/>
                    <a:p>
                      <a:pPr algn="ctr"/>
                      <a:endParaRPr lang="es-PA" dirty="0"/>
                    </a:p>
                  </a:txBody>
                  <a:tcPr anchor="ctr"/>
                </a:tc>
                <a:tc>
                  <a:txBody>
                    <a:bodyPr/>
                    <a:lstStyle/>
                    <a:p>
                      <a:pPr algn="ctr"/>
                      <a:r>
                        <a:rPr lang="es-PA" dirty="0" smtClean="0"/>
                        <a:t>Cantidad de </a:t>
                      </a:r>
                      <a:r>
                        <a:rPr lang="es-PA" dirty="0" err="1" smtClean="0"/>
                        <a:t>niñ@s</a:t>
                      </a:r>
                      <a:r>
                        <a:rPr lang="es-PA" dirty="0" smtClean="0"/>
                        <a:t> en Secundaria con NEE</a:t>
                      </a:r>
                      <a:endParaRPr lang="es-PA" dirty="0"/>
                    </a:p>
                  </a:txBody>
                  <a:tcPr anchor="ctr"/>
                </a:tc>
                <a:tc>
                  <a:txBody>
                    <a:bodyPr/>
                    <a:lstStyle/>
                    <a:p>
                      <a:pPr algn="ctr"/>
                      <a:r>
                        <a:rPr lang="es-PA" dirty="0" smtClean="0"/>
                        <a:t>Cantidad de </a:t>
                      </a:r>
                      <a:r>
                        <a:rPr lang="es-PA" dirty="0" err="1" smtClean="0"/>
                        <a:t>Niñ@s</a:t>
                      </a:r>
                      <a:r>
                        <a:rPr lang="es-PA" dirty="0" smtClean="0"/>
                        <a:t> en secundaria a nivel regional.</a:t>
                      </a:r>
                    </a:p>
                  </a:txBody>
                  <a:tcPr anchor="ctr"/>
                </a:tc>
              </a:tr>
              <a:tr h="10298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niñas</a:t>
                      </a:r>
                    </a:p>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r h="1008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niños</a:t>
                      </a:r>
                    </a:p>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bl>
          </a:graphicData>
        </a:graphic>
      </p:graphicFrame>
    </p:spTree>
    <p:extLst>
      <p:ext uri="{BB962C8B-B14F-4D97-AF65-F5344CB8AC3E}">
        <p14:creationId xmlns:p14="http://schemas.microsoft.com/office/powerpoint/2010/main" val="2985123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7" y="624110"/>
            <a:ext cx="7058744" cy="1280890"/>
          </a:xfrm>
        </p:spPr>
        <p:txBody>
          <a:bodyPr/>
          <a:lstStyle/>
          <a:p>
            <a:pPr algn="ctr"/>
            <a:r>
              <a:rPr lang="es-PA" dirty="0" smtClean="0"/>
              <a:t>Superior </a:t>
            </a:r>
            <a:r>
              <a:rPr lang="es-PA" sz="2000" dirty="0"/>
              <a:t>no </a:t>
            </a:r>
            <a:r>
              <a:rPr lang="es-PA" sz="2000" dirty="0" smtClean="0"/>
              <a:t>repetir</a:t>
            </a:r>
            <a:endParaRPr lang="es-PA" dirty="0"/>
          </a:p>
        </p:txBody>
      </p:sp>
      <p:graphicFrame>
        <p:nvGraphicFramePr>
          <p:cNvPr id="4" name="3 Tabla"/>
          <p:cNvGraphicFramePr>
            <a:graphicFrameLocks noGrp="1"/>
          </p:cNvGraphicFramePr>
          <p:nvPr>
            <p:extLst>
              <p:ext uri="{D42A27DB-BD31-4B8C-83A1-F6EECF244321}">
                <p14:modId xmlns:p14="http://schemas.microsoft.com/office/powerpoint/2010/main" val="1565465209"/>
              </p:ext>
            </p:extLst>
          </p:nvPr>
        </p:nvGraphicFramePr>
        <p:xfrm>
          <a:off x="611560" y="1988840"/>
          <a:ext cx="7920882" cy="3908553"/>
        </p:xfrm>
        <a:graphic>
          <a:graphicData uri="http://schemas.openxmlformats.org/drawingml/2006/table">
            <a:tbl>
              <a:tblPr firstRow="1" bandRow="1">
                <a:tableStyleId>{5C22544A-7EE6-4342-B048-85BDC9FD1C3A}</a:tableStyleId>
              </a:tblPr>
              <a:tblGrid>
                <a:gridCol w="2232248"/>
                <a:gridCol w="2592288"/>
                <a:gridCol w="3096346"/>
              </a:tblGrid>
              <a:tr h="1442918">
                <a:tc>
                  <a:txBody>
                    <a:bodyPr/>
                    <a:lstStyle/>
                    <a:p>
                      <a:pPr algn="ctr"/>
                      <a:endParaRPr lang="es-PA" dirty="0"/>
                    </a:p>
                  </a:txBody>
                  <a:tcPr anchor="ctr"/>
                </a:tc>
                <a:tc>
                  <a:txBody>
                    <a:bodyPr/>
                    <a:lstStyle/>
                    <a:p>
                      <a:pPr algn="ctr"/>
                      <a:r>
                        <a:rPr lang="es-PA" dirty="0" smtClean="0"/>
                        <a:t>Cantidad de personas en Formación Profesional Superior con NEE </a:t>
                      </a:r>
                      <a:endParaRPr lang="es-PA" dirty="0"/>
                    </a:p>
                  </a:txBody>
                  <a:tcPr anchor="ctr"/>
                </a:tc>
                <a:tc>
                  <a:txBody>
                    <a:bodyPr/>
                    <a:lstStyle/>
                    <a:p>
                      <a:pPr algn="ctr"/>
                      <a:r>
                        <a:rPr lang="es-PA" dirty="0" smtClean="0"/>
                        <a:t>Cantidad de personas</a:t>
                      </a:r>
                      <a:r>
                        <a:rPr lang="es-PA" baseline="0" dirty="0" smtClean="0"/>
                        <a:t> en </a:t>
                      </a:r>
                      <a:r>
                        <a:rPr lang="es-PA" dirty="0" smtClean="0"/>
                        <a:t>formación profesional superior.</a:t>
                      </a:r>
                      <a:r>
                        <a:rPr lang="es-PA" baseline="0" dirty="0" smtClean="0"/>
                        <a:t> Total de la región.</a:t>
                      </a:r>
                      <a:endParaRPr lang="es-PA" dirty="0" smtClean="0"/>
                    </a:p>
                  </a:txBody>
                  <a:tcPr anchor="ctr"/>
                </a:tc>
              </a:tr>
              <a:tr h="1235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niñas</a:t>
                      </a:r>
                    </a:p>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r h="12097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sz="1800" dirty="0" smtClean="0"/>
                        <a:t>Cantidad de niños</a:t>
                      </a:r>
                    </a:p>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bl>
          </a:graphicData>
        </a:graphic>
      </p:graphicFrame>
    </p:spTree>
    <p:extLst>
      <p:ext uri="{BB962C8B-B14F-4D97-AF65-F5344CB8AC3E}">
        <p14:creationId xmlns:p14="http://schemas.microsoft.com/office/powerpoint/2010/main" val="138418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7" y="624110"/>
            <a:ext cx="7058744" cy="1280890"/>
          </a:xfrm>
        </p:spPr>
        <p:txBody>
          <a:bodyPr/>
          <a:lstStyle/>
          <a:p>
            <a:pPr algn="ctr"/>
            <a:r>
              <a:rPr lang="es-PA" dirty="0" smtClean="0"/>
              <a:t>Accesibilidad Escolar</a:t>
            </a:r>
            <a:endParaRPr lang="es-PA" dirty="0"/>
          </a:p>
        </p:txBody>
      </p:sp>
      <p:sp>
        <p:nvSpPr>
          <p:cNvPr id="3" name="2 Marcador de contenido"/>
          <p:cNvSpPr>
            <a:spLocks noGrp="1"/>
          </p:cNvSpPr>
          <p:nvPr>
            <p:ph idx="1"/>
          </p:nvPr>
        </p:nvSpPr>
        <p:spPr/>
        <p:txBody>
          <a:bodyPr/>
          <a:lstStyle/>
          <a:p>
            <a:r>
              <a:rPr lang="es-PA" dirty="0" smtClean="0"/>
              <a:t>Escuelas :</a:t>
            </a:r>
          </a:p>
          <a:p>
            <a:pPr marL="0" indent="0">
              <a:buNone/>
            </a:pPr>
            <a:r>
              <a:rPr lang="es-PA" dirty="0"/>
              <a:t>	</a:t>
            </a:r>
          </a:p>
        </p:txBody>
      </p:sp>
      <p:graphicFrame>
        <p:nvGraphicFramePr>
          <p:cNvPr id="4" name="3 Tabla"/>
          <p:cNvGraphicFramePr>
            <a:graphicFrameLocks noGrp="1"/>
          </p:cNvGraphicFramePr>
          <p:nvPr>
            <p:extLst>
              <p:ext uri="{D42A27DB-BD31-4B8C-83A1-F6EECF244321}">
                <p14:modId xmlns:p14="http://schemas.microsoft.com/office/powerpoint/2010/main" val="759963729"/>
              </p:ext>
            </p:extLst>
          </p:nvPr>
        </p:nvGraphicFramePr>
        <p:xfrm>
          <a:off x="467544" y="2636912"/>
          <a:ext cx="8208912" cy="3168352"/>
        </p:xfrm>
        <a:graphic>
          <a:graphicData uri="http://schemas.openxmlformats.org/drawingml/2006/table">
            <a:tbl>
              <a:tblPr>
                <a:tableStyleId>{5C22544A-7EE6-4342-B048-85BDC9FD1C3A}</a:tableStyleId>
              </a:tblPr>
              <a:tblGrid>
                <a:gridCol w="5223853"/>
                <a:gridCol w="1343277"/>
                <a:gridCol w="1641782"/>
              </a:tblGrid>
              <a:tr h="7692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PA" sz="1800" b="0" i="0" u="none" strike="noStrike" dirty="0" smtClean="0">
                          <a:solidFill>
                            <a:srgbClr val="000000"/>
                          </a:solidFill>
                          <a:effectLst/>
                          <a:latin typeface="Calibri"/>
                        </a:rPr>
                        <a:t>Descriptores,</a:t>
                      </a:r>
                      <a:r>
                        <a:rPr lang="es-PA" sz="1800" b="0" i="0" u="none" strike="noStrike" baseline="0" dirty="0" smtClean="0">
                          <a:solidFill>
                            <a:srgbClr val="000000"/>
                          </a:solidFill>
                          <a:effectLst/>
                          <a:latin typeface="Calibri"/>
                        </a:rPr>
                        <a:t> </a:t>
                      </a:r>
                      <a:r>
                        <a:rPr lang="es-PA" sz="1800" u="none" strike="noStrike" dirty="0" smtClean="0">
                          <a:effectLst/>
                        </a:rPr>
                        <a:t>:</a:t>
                      </a:r>
                      <a:r>
                        <a:rPr lang="es-PA" sz="1800" u="none" strike="noStrike" baseline="0" dirty="0" smtClean="0">
                          <a:effectLst/>
                        </a:rPr>
                        <a:t> </a:t>
                      </a:r>
                      <a:r>
                        <a:rPr lang="es-PA" sz="1800" u="none" strike="noStrike" dirty="0" smtClean="0">
                          <a:effectLst/>
                        </a:rPr>
                        <a:t>educación </a:t>
                      </a:r>
                      <a:r>
                        <a:rPr lang="es-PA" sz="1800" u="none" strike="noStrike" dirty="0" err="1" smtClean="0">
                          <a:effectLst/>
                        </a:rPr>
                        <a:t>prescolar</a:t>
                      </a:r>
                      <a:r>
                        <a:rPr lang="es-PA" sz="1800" u="none" strike="noStrike" dirty="0" smtClean="0">
                          <a:effectLst/>
                        </a:rPr>
                        <a:t> hasta educación superior (si aplica).</a:t>
                      </a:r>
                      <a:endParaRPr lang="es-PA" sz="1800" b="0" i="0" u="none" strike="noStrike" dirty="0" smtClean="0">
                        <a:solidFill>
                          <a:srgbClr val="000000"/>
                        </a:solidFill>
                        <a:effectLst/>
                        <a:latin typeface="Calibri"/>
                      </a:endParaRPr>
                    </a:p>
                  </a:txBody>
                  <a:tcPr marL="9525" marR="9525" marT="9525" marB="0" anchor="ctr"/>
                </a:tc>
                <a:tc>
                  <a:txBody>
                    <a:bodyPr/>
                    <a:lstStyle/>
                    <a:p>
                      <a:pPr algn="ctr" fontAlgn="ctr"/>
                      <a:r>
                        <a:rPr lang="es-PA" sz="1800" b="0" i="0" u="none" strike="noStrike" dirty="0" smtClean="0">
                          <a:solidFill>
                            <a:srgbClr val="000000"/>
                          </a:solidFill>
                          <a:effectLst/>
                          <a:latin typeface="Calibri"/>
                        </a:rPr>
                        <a:t>Escuelas Inclusivas</a:t>
                      </a:r>
                      <a:endParaRPr lang="es-PA" sz="1800" b="0" i="0" u="none" strike="noStrike" dirty="0">
                        <a:solidFill>
                          <a:srgbClr val="000000"/>
                        </a:solidFill>
                        <a:effectLst/>
                        <a:latin typeface="Calibri"/>
                      </a:endParaRPr>
                    </a:p>
                  </a:txBody>
                  <a:tcPr marL="9525" marR="9525" marT="9525" marB="0" anchor="ctr"/>
                </a:tc>
                <a:tc>
                  <a:txBody>
                    <a:bodyPr/>
                    <a:lstStyle/>
                    <a:p>
                      <a:pPr algn="ctr" fontAlgn="ctr"/>
                      <a:r>
                        <a:rPr lang="es-PA" sz="1800" b="0" i="0" u="none" strike="noStrike" dirty="0" smtClean="0">
                          <a:solidFill>
                            <a:srgbClr val="000000"/>
                          </a:solidFill>
                          <a:effectLst/>
                          <a:latin typeface="Calibri"/>
                        </a:rPr>
                        <a:t>Escuelas total de la Región</a:t>
                      </a:r>
                    </a:p>
                  </a:txBody>
                  <a:tcPr marL="9525" marR="9525" marT="9525" marB="0" anchor="ctr"/>
                </a:tc>
              </a:tr>
              <a:tr h="889160">
                <a:tc>
                  <a:txBody>
                    <a:bodyPr/>
                    <a:lstStyle/>
                    <a:p>
                      <a:pPr algn="ctr" fontAlgn="ctr"/>
                      <a:r>
                        <a:rPr lang="es-PA" sz="1800" u="none" strike="noStrike" dirty="0">
                          <a:effectLst/>
                        </a:rPr>
                        <a:t>Accesibilidad física</a:t>
                      </a:r>
                      <a:endParaRPr lang="es-PA" sz="1800" b="0" i="0" u="none" strike="noStrike" dirty="0">
                        <a:solidFill>
                          <a:srgbClr val="000000"/>
                        </a:solidFill>
                        <a:effectLst/>
                        <a:latin typeface="Calibri"/>
                      </a:endParaRPr>
                    </a:p>
                  </a:txBody>
                  <a:tcPr marL="9525" marR="9525" marT="9525" marB="0" anchor="ctr"/>
                </a:tc>
                <a:tc>
                  <a:txBody>
                    <a:bodyPr/>
                    <a:lstStyle/>
                    <a:p>
                      <a:pPr algn="ctr" fontAlgn="ctr"/>
                      <a:endParaRPr lang="es-PA" sz="1800" b="0" i="0" u="none" strike="noStrike" dirty="0">
                        <a:solidFill>
                          <a:srgbClr val="000000"/>
                        </a:solidFill>
                        <a:effectLst/>
                        <a:latin typeface="Calibri"/>
                      </a:endParaRPr>
                    </a:p>
                  </a:txBody>
                  <a:tcPr marL="9525" marR="9525" marT="9525" marB="0" anchor="ctr"/>
                </a:tc>
                <a:tc>
                  <a:txBody>
                    <a:bodyPr/>
                    <a:lstStyle/>
                    <a:p>
                      <a:pPr algn="ctr" fontAlgn="ctr"/>
                      <a:endParaRPr lang="es-PA" sz="1800" b="0" i="0" u="none" strike="noStrike" dirty="0">
                        <a:solidFill>
                          <a:srgbClr val="000000"/>
                        </a:solidFill>
                        <a:effectLst/>
                        <a:latin typeface="Calibri"/>
                      </a:endParaRPr>
                    </a:p>
                  </a:txBody>
                  <a:tcPr marL="9525" marR="9525" marT="9525" marB="0" anchor="ctr"/>
                </a:tc>
              </a:tr>
              <a:tr h="894575">
                <a:tc>
                  <a:txBody>
                    <a:bodyPr/>
                    <a:lstStyle/>
                    <a:p>
                      <a:pPr algn="ctr" fontAlgn="ctr"/>
                      <a:r>
                        <a:rPr lang="es-PA" sz="1800" u="none" strike="noStrike" dirty="0">
                          <a:effectLst/>
                        </a:rPr>
                        <a:t>Accesibilidad de comunicación (señalética universal / señalización)</a:t>
                      </a:r>
                      <a:endParaRPr lang="es-PA" sz="1800" b="0" i="0" u="none" strike="noStrike" dirty="0">
                        <a:solidFill>
                          <a:srgbClr val="000000"/>
                        </a:solidFill>
                        <a:effectLst/>
                        <a:latin typeface="Calibri"/>
                      </a:endParaRPr>
                    </a:p>
                  </a:txBody>
                  <a:tcPr marL="9525" marR="9525" marT="9525" marB="0" anchor="ctr"/>
                </a:tc>
                <a:tc>
                  <a:txBody>
                    <a:bodyPr/>
                    <a:lstStyle/>
                    <a:p>
                      <a:pPr algn="ctr" fontAlgn="ctr"/>
                      <a:endParaRPr lang="es-PA" sz="1800" b="0" i="0" u="none" strike="noStrike" dirty="0">
                        <a:solidFill>
                          <a:srgbClr val="000000"/>
                        </a:solidFill>
                        <a:effectLst/>
                        <a:latin typeface="Calibri"/>
                      </a:endParaRPr>
                    </a:p>
                  </a:txBody>
                  <a:tcPr marL="9525" marR="9525" marT="9525" marB="0" anchor="ctr"/>
                </a:tc>
                <a:tc>
                  <a:txBody>
                    <a:bodyPr/>
                    <a:lstStyle/>
                    <a:p>
                      <a:pPr algn="ctr" fontAlgn="ctr"/>
                      <a:endParaRPr lang="es-PA" sz="1800" b="0" i="0" u="none" strike="noStrike" dirty="0">
                        <a:solidFill>
                          <a:srgbClr val="000000"/>
                        </a:solidFill>
                        <a:effectLst/>
                        <a:latin typeface="Calibri"/>
                      </a:endParaRPr>
                    </a:p>
                  </a:txBody>
                  <a:tcPr marL="9525" marR="9525" marT="9525" marB="0" anchor="ctr"/>
                </a:tc>
              </a:tr>
              <a:tr h="615385">
                <a:tc>
                  <a:txBody>
                    <a:bodyPr/>
                    <a:lstStyle/>
                    <a:p>
                      <a:pPr algn="ctr" fontAlgn="ctr"/>
                      <a:r>
                        <a:rPr lang="es-PA" sz="1800" u="none" strike="noStrike" dirty="0">
                          <a:effectLst/>
                        </a:rPr>
                        <a:t>Accesibilidad de información</a:t>
                      </a:r>
                      <a:endParaRPr lang="es-PA" sz="1800" b="0" i="0" u="none" strike="noStrike" dirty="0">
                        <a:solidFill>
                          <a:srgbClr val="000000"/>
                        </a:solidFill>
                        <a:effectLst/>
                        <a:latin typeface="Calibri"/>
                      </a:endParaRPr>
                    </a:p>
                  </a:txBody>
                  <a:tcPr marL="9525" marR="9525" marT="9525" marB="0" anchor="ctr"/>
                </a:tc>
                <a:tc>
                  <a:txBody>
                    <a:bodyPr/>
                    <a:lstStyle/>
                    <a:p>
                      <a:pPr algn="ctr" fontAlgn="ctr"/>
                      <a:endParaRPr lang="es-PA" sz="1800" b="0" i="0" u="none" strike="noStrike" dirty="0">
                        <a:solidFill>
                          <a:srgbClr val="000000"/>
                        </a:solidFill>
                        <a:effectLst/>
                        <a:latin typeface="Calibri"/>
                      </a:endParaRPr>
                    </a:p>
                  </a:txBody>
                  <a:tcPr marL="9525" marR="9525" marT="9525" marB="0" anchor="ctr"/>
                </a:tc>
                <a:tc>
                  <a:txBody>
                    <a:bodyPr/>
                    <a:lstStyle/>
                    <a:p>
                      <a:pPr algn="ctr" fontAlgn="ctr"/>
                      <a:endParaRPr lang="es-PA"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187355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720080"/>
          </a:xfrm>
        </p:spPr>
        <p:txBody>
          <a:bodyPr>
            <a:normAutofit/>
          </a:bodyPr>
          <a:lstStyle/>
          <a:p>
            <a:pPr algn="ctr"/>
            <a:r>
              <a:rPr lang="es-PA" dirty="0" smtClean="0"/>
              <a:t>Capacitaciones anuales</a:t>
            </a:r>
            <a:endParaRPr lang="es-PA"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94903110"/>
              </p:ext>
            </p:extLst>
          </p:nvPr>
        </p:nvGraphicFramePr>
        <p:xfrm>
          <a:off x="354360" y="1880328"/>
          <a:ext cx="8435279" cy="4061744"/>
        </p:xfrm>
        <a:graphic>
          <a:graphicData uri="http://schemas.openxmlformats.org/drawingml/2006/table">
            <a:tbl>
              <a:tblPr firstRow="1" bandRow="1">
                <a:tableStyleId>{5C22544A-7EE6-4342-B048-85BDC9FD1C3A}</a:tableStyleId>
              </a:tblPr>
              <a:tblGrid>
                <a:gridCol w="1448482"/>
                <a:gridCol w="1575854"/>
                <a:gridCol w="1221985"/>
                <a:gridCol w="1291994"/>
                <a:gridCol w="1490243"/>
                <a:gridCol w="1406721"/>
              </a:tblGrid>
              <a:tr h="2088232">
                <a:tc>
                  <a:txBody>
                    <a:bodyPr/>
                    <a:lstStyle/>
                    <a:p>
                      <a:pPr algn="ctr"/>
                      <a:r>
                        <a:rPr lang="es-PA" dirty="0" smtClean="0"/>
                        <a:t>TALLERES</a:t>
                      </a:r>
                      <a:endParaRPr lang="es-PA" dirty="0"/>
                    </a:p>
                  </a:txBody>
                  <a:tcPr anchor="ctr"/>
                </a:tc>
                <a:tc>
                  <a:txBody>
                    <a:bodyPr/>
                    <a:lstStyle/>
                    <a:p>
                      <a:r>
                        <a:rPr lang="es-PA" sz="1400" dirty="0" smtClean="0"/>
                        <a:t>Talleres</a:t>
                      </a:r>
                      <a:r>
                        <a:rPr lang="es-PA" sz="1400" baseline="0" dirty="0" smtClean="0"/>
                        <a:t> de concientización, sensibilización , temas del CIF, temas de Inclusión general para docentes</a:t>
                      </a:r>
                      <a:endParaRPr lang="es-PA" sz="1400" dirty="0"/>
                    </a:p>
                  </a:txBody>
                  <a:tcPr/>
                </a:tc>
                <a:tc>
                  <a:txBody>
                    <a:bodyPr/>
                    <a:lstStyle/>
                    <a:p>
                      <a:r>
                        <a:rPr lang="es-PA" sz="1400" dirty="0" smtClean="0"/>
                        <a:t>Guías didácticas para la promoción de la educación inclusiva</a:t>
                      </a:r>
                      <a:endParaRPr lang="es-PA" sz="1400" dirty="0"/>
                    </a:p>
                  </a:txBody>
                  <a:tcPr/>
                </a:tc>
                <a:tc>
                  <a:txBody>
                    <a:bodyPr/>
                    <a:lstStyle/>
                    <a:p>
                      <a:r>
                        <a:rPr lang="es-PA" sz="1400" dirty="0" smtClean="0"/>
                        <a:t>Desarrollo de didácticas flexibles mediadas por el DUA [Diseño Universal para el Aprendizaje]</a:t>
                      </a:r>
                      <a:endParaRPr lang="es-PA" sz="1400" dirty="0"/>
                    </a:p>
                  </a:txBody>
                  <a:tcPr/>
                </a:tc>
                <a:tc>
                  <a:txBody>
                    <a:bodyPr/>
                    <a:lstStyle/>
                    <a:p>
                      <a:r>
                        <a:rPr lang="es-PA" sz="1400" dirty="0" smtClean="0"/>
                        <a:t>Formación en lengua de señas y en sistemas alternativos de comunicación, sistema braille, u otros.</a:t>
                      </a:r>
                      <a:endParaRPr lang="es-PA" sz="1400" dirty="0"/>
                    </a:p>
                  </a:txBody>
                  <a:tcPr/>
                </a:tc>
                <a:tc>
                  <a:txBody>
                    <a:bodyPr/>
                    <a:lstStyle/>
                    <a:p>
                      <a:r>
                        <a:rPr lang="es-PA" sz="1400" dirty="0" smtClean="0"/>
                        <a:t>Porcentaje de docentes con discapacidad incluidos en el sistema educativo</a:t>
                      </a:r>
                      <a:endParaRPr lang="es-PA" sz="1400" dirty="0"/>
                    </a:p>
                  </a:txBody>
                  <a:tcPr/>
                </a:tc>
              </a:tr>
              <a:tr h="679839">
                <a:tc>
                  <a:txBody>
                    <a:bodyPr/>
                    <a:lstStyle/>
                    <a:p>
                      <a:pPr algn="ctr"/>
                      <a:r>
                        <a:rPr lang="es-PA" dirty="0" smtClean="0"/>
                        <a:t>Docentes especiales</a:t>
                      </a:r>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a:p>
                  </a:txBody>
                  <a:tcPr anchor="ctr"/>
                </a:tc>
              </a:tr>
              <a:tr h="679839">
                <a:tc>
                  <a:txBody>
                    <a:bodyPr/>
                    <a:lstStyle/>
                    <a:p>
                      <a:pPr algn="ctr"/>
                      <a:r>
                        <a:rPr lang="es-PA" dirty="0" smtClean="0"/>
                        <a:t>Docentes de</a:t>
                      </a:r>
                      <a:r>
                        <a:rPr lang="es-PA" baseline="0" dirty="0" smtClean="0"/>
                        <a:t> grado</a:t>
                      </a: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a:p>
                  </a:txBody>
                  <a:tcPr anchor="ctr"/>
                </a:tc>
              </a:tr>
              <a:tr h="477026">
                <a:tc>
                  <a:txBody>
                    <a:bodyPr/>
                    <a:lstStyle/>
                    <a:p>
                      <a:pPr algn="ctr"/>
                      <a:r>
                        <a:rPr lang="es-PA" dirty="0" smtClean="0"/>
                        <a:t>Padres</a:t>
                      </a: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bl>
          </a:graphicData>
        </a:graphic>
      </p:graphicFrame>
      <p:sp>
        <p:nvSpPr>
          <p:cNvPr id="5" name="4 CuadroTexto"/>
          <p:cNvSpPr txBox="1"/>
          <p:nvPr/>
        </p:nvSpPr>
        <p:spPr>
          <a:xfrm>
            <a:off x="539552" y="6309320"/>
            <a:ext cx="8064896" cy="369332"/>
          </a:xfrm>
          <a:prstGeom prst="rect">
            <a:avLst/>
          </a:prstGeom>
          <a:noFill/>
        </p:spPr>
        <p:txBody>
          <a:bodyPr wrap="square" rtlCol="0">
            <a:spAutoFit/>
          </a:bodyPr>
          <a:lstStyle/>
          <a:p>
            <a:r>
              <a:rPr lang="es-PA" dirty="0" smtClean="0"/>
              <a:t>No repetir docentes, debe ser un docente por taller o tema anual.</a:t>
            </a:r>
            <a:endParaRPr lang="es-PA" dirty="0"/>
          </a:p>
        </p:txBody>
      </p:sp>
    </p:spTree>
    <p:extLst>
      <p:ext uri="{BB962C8B-B14F-4D97-AF65-F5344CB8AC3E}">
        <p14:creationId xmlns:p14="http://schemas.microsoft.com/office/powerpoint/2010/main" val="2565470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73627138"/>
              </p:ext>
            </p:extLst>
          </p:nvPr>
        </p:nvGraphicFramePr>
        <p:xfrm>
          <a:off x="539552" y="620688"/>
          <a:ext cx="8229600" cy="6767656"/>
        </p:xfrm>
        <a:graphic>
          <a:graphicData uri="http://schemas.openxmlformats.org/drawingml/2006/table">
            <a:tbl>
              <a:tblPr firstRow="1" bandRow="1">
                <a:tableStyleId>{5C22544A-7EE6-4342-B048-85BDC9FD1C3A}</a:tableStyleId>
              </a:tblPr>
              <a:tblGrid>
                <a:gridCol w="2057400"/>
                <a:gridCol w="2047056"/>
                <a:gridCol w="2067744"/>
                <a:gridCol w="2057400"/>
              </a:tblGrid>
              <a:tr h="709412">
                <a:tc>
                  <a:txBody>
                    <a:bodyPr/>
                    <a:lstStyle/>
                    <a:p>
                      <a:endParaRPr lang="es-PA" dirty="0"/>
                    </a:p>
                  </a:txBody>
                  <a:tcPr/>
                </a:tc>
                <a:tc>
                  <a:txBody>
                    <a:bodyPr/>
                    <a:lstStyle/>
                    <a:p>
                      <a:pPr algn="ctr"/>
                      <a:r>
                        <a:rPr lang="es-PA" dirty="0" smtClean="0"/>
                        <a:t>Escuelas con aulas de recursos</a:t>
                      </a:r>
                      <a:endParaRPr lang="es-PA" dirty="0"/>
                    </a:p>
                  </a:txBody>
                  <a:tcPr/>
                </a:tc>
                <a:tc>
                  <a:txBody>
                    <a:bodyPr/>
                    <a:lstStyle/>
                    <a:p>
                      <a:pPr algn="ctr"/>
                      <a:r>
                        <a:rPr lang="es-PA" dirty="0" smtClean="0"/>
                        <a:t>Escuelas sin aulas</a:t>
                      </a:r>
                      <a:endParaRPr lang="es-PA" dirty="0"/>
                    </a:p>
                  </a:txBody>
                  <a:tcPr/>
                </a:tc>
                <a:tc>
                  <a:txBody>
                    <a:bodyPr/>
                    <a:lstStyle/>
                    <a:p>
                      <a:pPr algn="ctr"/>
                      <a:r>
                        <a:rPr lang="es-PA" dirty="0" smtClean="0"/>
                        <a:t>Total de escuelas de la Región</a:t>
                      </a:r>
                    </a:p>
                  </a:txBody>
                  <a:tcPr/>
                </a:tc>
              </a:tr>
              <a:tr h="2469976">
                <a:tc>
                  <a:txBody>
                    <a:bodyPr/>
                    <a:lstStyle/>
                    <a:p>
                      <a:r>
                        <a:rPr lang="es-PA" dirty="0" smtClean="0"/>
                        <a:t>Porcentaje de escuelas especiales que fueron transformadas en centros de recursos de apoyo</a:t>
                      </a:r>
                      <a:endParaRPr lang="es-PA" dirty="0"/>
                    </a:p>
                  </a:txBody>
                  <a:tcPr/>
                </a:tc>
                <a:tc>
                  <a:txBody>
                    <a:bodyPr/>
                    <a:lstStyle/>
                    <a:p>
                      <a:pPr algn="ctr"/>
                      <a:r>
                        <a:rPr lang="es-PA" dirty="0" smtClean="0"/>
                        <a:t>Cantidad / porcentaje</a:t>
                      </a:r>
                      <a:endParaRPr lang="es-PA"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A" dirty="0" smtClean="0"/>
                        <a:t>Cantidad / porcentaje</a:t>
                      </a:r>
                    </a:p>
                    <a:p>
                      <a:pPr algn="ctr"/>
                      <a:endParaRPr lang="es-PA" dirty="0"/>
                    </a:p>
                  </a:txBody>
                  <a:tcPr anchor="ctr"/>
                </a:tc>
                <a:tc>
                  <a:txBody>
                    <a:bodyPr/>
                    <a:lstStyle/>
                    <a:p>
                      <a:pPr algn="ctr"/>
                      <a:r>
                        <a:rPr lang="es-PA" dirty="0" smtClean="0"/>
                        <a:t>Cantidad / 100%</a:t>
                      </a:r>
                      <a:endParaRPr lang="es-PA" dirty="0"/>
                    </a:p>
                  </a:txBody>
                  <a:tcPr anchor="ctr"/>
                </a:tc>
              </a:tr>
              <a:tr h="2837649">
                <a:tc>
                  <a:txBody>
                    <a:bodyPr/>
                    <a:lstStyle/>
                    <a:p>
                      <a:r>
                        <a:rPr lang="es-PA" dirty="0" smtClean="0"/>
                        <a:t>Material didáctico accesible (especificar elaboración y distribución de material didáctico accesible por parte del Ministerio de Educación)</a:t>
                      </a:r>
                      <a:endParaRPr lang="es-PA" dirty="0"/>
                    </a:p>
                  </a:txBody>
                  <a:tcPr/>
                </a:tc>
                <a:tc>
                  <a:txBody>
                    <a:bodyPr/>
                    <a:lstStyle/>
                    <a:p>
                      <a:pPr algn="ctr"/>
                      <a:endParaRPr lang="es-PA" dirty="0"/>
                    </a:p>
                  </a:txBody>
                  <a:tcPr anchor="ctr"/>
                </a:tc>
                <a:tc>
                  <a:txBody>
                    <a:bodyPr/>
                    <a:lstStyle/>
                    <a:p>
                      <a:pPr algn="ctr"/>
                      <a:endParaRPr lang="es-PA" dirty="0"/>
                    </a:p>
                  </a:txBody>
                  <a:tcPr anchor="ctr"/>
                </a:tc>
                <a:tc>
                  <a:txBody>
                    <a:bodyPr/>
                    <a:lstStyle/>
                    <a:p>
                      <a:pPr algn="ctr"/>
                      <a:endParaRPr lang="es-PA" dirty="0"/>
                    </a:p>
                  </a:txBody>
                  <a:tcPr anchor="ctr"/>
                </a:tc>
              </a:tr>
            </a:tbl>
          </a:graphicData>
        </a:graphic>
      </p:graphicFrame>
    </p:spTree>
    <p:extLst>
      <p:ext uri="{BB962C8B-B14F-4D97-AF65-F5344CB8AC3E}">
        <p14:creationId xmlns:p14="http://schemas.microsoft.com/office/powerpoint/2010/main" val="120357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69592386"/>
              </p:ext>
            </p:extLst>
          </p:nvPr>
        </p:nvGraphicFramePr>
        <p:xfrm>
          <a:off x="611560" y="548680"/>
          <a:ext cx="7776865"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0635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534400" cy="758952"/>
          </a:xfrm>
          <a:solidFill>
            <a:srgbClr val="002060"/>
          </a:solidFill>
          <a:ln>
            <a:solidFill>
              <a:srgbClr val="0000FF"/>
            </a:solidFill>
          </a:ln>
        </p:spPr>
        <p:txBody>
          <a:bodyPr>
            <a:normAutofit fontScale="90000"/>
          </a:bodyPr>
          <a:lstStyle/>
          <a:p>
            <a:r>
              <a:rPr lang="es-MX"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DOCENTES DE EDUCACIÓN ESPECIAL permanentes, PPX1, PPX2, </a:t>
            </a:r>
            <a:r>
              <a:rPr lang="es-MX"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thfas</a:t>
            </a:r>
            <a:endParaRPr lang="es-MX" sz="2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Marcador de contenido"/>
          <p:cNvSpPr>
            <a:spLocks noGrp="1"/>
          </p:cNvSpPr>
          <p:nvPr>
            <p:ph idx="1"/>
          </p:nvPr>
        </p:nvSpPr>
        <p:spPr/>
        <p:txBody>
          <a:bodyPr/>
          <a:lstStyle/>
          <a:p>
            <a:r>
              <a:rPr lang="es-PA" dirty="0" smtClean="0"/>
              <a:t>Graficas!</a:t>
            </a:r>
            <a:endParaRPr lang="es-PA" dirty="0"/>
          </a:p>
        </p:txBody>
      </p:sp>
    </p:spTree>
    <p:extLst>
      <p:ext uri="{BB962C8B-B14F-4D97-AF65-F5344CB8AC3E}">
        <p14:creationId xmlns:p14="http://schemas.microsoft.com/office/powerpoint/2010/main" val="1889383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534400" cy="1008112"/>
          </a:xfrm>
          <a:solidFill>
            <a:srgbClr val="002060"/>
          </a:solidFill>
        </p:spPr>
        <p:txBody>
          <a:bodyPr>
            <a:noAutofit/>
          </a:bodyP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POBLACIÓN  DE ESTUDIANTES CON N.E.E . Y DISCAPACIDAD</a:t>
            </a:r>
            <a:endPar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Marcador de contenido"/>
          <p:cNvSpPr>
            <a:spLocks noGrp="1"/>
          </p:cNvSpPr>
          <p:nvPr>
            <p:ph idx="1"/>
          </p:nvPr>
        </p:nvSpPr>
        <p:spPr/>
        <p:txBody>
          <a:bodyPr/>
          <a:lstStyle/>
          <a:p>
            <a:r>
              <a:rPr lang="es-PA" dirty="0" smtClean="0"/>
              <a:t>graficas</a:t>
            </a:r>
            <a:endParaRPr lang="es-PA" dirty="0"/>
          </a:p>
        </p:txBody>
      </p:sp>
    </p:spTree>
    <p:extLst>
      <p:ext uri="{BB962C8B-B14F-4D97-AF65-F5344CB8AC3E}">
        <p14:creationId xmlns:p14="http://schemas.microsoft.com/office/powerpoint/2010/main" val="2156505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534400" cy="758952"/>
          </a:xfrm>
          <a:solidFill>
            <a:srgbClr val="002060"/>
          </a:solidFill>
        </p:spPr>
        <p:txBody>
          <a:bodyPr>
            <a:noAutofit/>
          </a:bodyPr>
          <a:lstStyle/>
          <a:p>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POBLACIÓN  DE ESTUDIANTES SEGÚN DISCAPACIDAD</a:t>
            </a:r>
            <a:endPar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Marcador de contenido"/>
          <p:cNvSpPr>
            <a:spLocks noGrp="1"/>
          </p:cNvSpPr>
          <p:nvPr>
            <p:ph idx="1"/>
          </p:nvPr>
        </p:nvSpPr>
        <p:spPr/>
        <p:txBody>
          <a:bodyPr/>
          <a:lstStyle/>
          <a:p>
            <a:r>
              <a:rPr lang="es-PA" dirty="0" smtClean="0"/>
              <a:t>graficas</a:t>
            </a:r>
            <a:endParaRPr lang="es-PA" dirty="0"/>
          </a:p>
        </p:txBody>
      </p:sp>
    </p:spTree>
    <p:extLst>
      <p:ext uri="{BB962C8B-B14F-4D97-AF65-F5344CB8AC3E}">
        <p14:creationId xmlns:p14="http://schemas.microsoft.com/office/powerpoint/2010/main" val="3879522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66256"/>
            <a:ext cx="8534400" cy="758952"/>
          </a:xfrm>
        </p:spPr>
        <p:txBody>
          <a:bodyPr>
            <a:normAutofit fontScale="90000"/>
          </a:bodyPr>
          <a:lstStyle/>
          <a:p>
            <a:r>
              <a:rPr lang="es-ES" dirty="0" smtClean="0"/>
              <a:t>Tema tratados por trimestrales </a:t>
            </a:r>
            <a:r>
              <a:rPr lang="es-ES" sz="1600" dirty="0" smtClean="0"/>
              <a:t>no repetir docentes</a:t>
            </a:r>
            <a:endParaRPr lang="es-ES" dirty="0"/>
          </a:p>
        </p:txBody>
      </p:sp>
      <p:sp>
        <p:nvSpPr>
          <p:cNvPr id="3" name="2 Marcador de contenido"/>
          <p:cNvSpPr>
            <a:spLocks noGrp="1"/>
          </p:cNvSpPr>
          <p:nvPr>
            <p:ph sz="half" idx="1"/>
          </p:nvPr>
        </p:nvSpPr>
        <p:spPr/>
        <p:txBody>
          <a:bodyPr/>
          <a:lstStyle/>
          <a:p>
            <a:endParaRPr lang="es-ES"/>
          </a:p>
        </p:txBody>
      </p:sp>
      <p:sp>
        <p:nvSpPr>
          <p:cNvPr id="4" name="3 Marcador de contenido"/>
          <p:cNvSpPr>
            <a:spLocks noGrp="1"/>
          </p:cNvSpPr>
          <p:nvPr>
            <p:ph sz="half" idx="2"/>
          </p:nvPr>
        </p:nvSpPr>
        <p:spPr/>
        <p:txBody>
          <a:bodyPr/>
          <a:lstStyle/>
          <a:p>
            <a:endParaRPr lang="es-ES"/>
          </a:p>
        </p:txBody>
      </p:sp>
      <p:graphicFrame>
        <p:nvGraphicFramePr>
          <p:cNvPr id="5" name="3 Marcador de contenido"/>
          <p:cNvGraphicFramePr>
            <a:graphicFrameLocks/>
          </p:cNvGraphicFramePr>
          <p:nvPr>
            <p:extLst>
              <p:ext uri="{D42A27DB-BD31-4B8C-83A1-F6EECF244321}">
                <p14:modId xmlns:p14="http://schemas.microsoft.com/office/powerpoint/2010/main" val="1946526877"/>
              </p:ext>
            </p:extLst>
          </p:nvPr>
        </p:nvGraphicFramePr>
        <p:xfrm>
          <a:off x="395536" y="720017"/>
          <a:ext cx="8496944" cy="6285596"/>
        </p:xfrm>
        <a:graphic>
          <a:graphicData uri="http://schemas.openxmlformats.org/drawingml/2006/table">
            <a:tbl>
              <a:tblPr firstRow="1" bandRow="1">
                <a:tableStyleId>{5C22544A-7EE6-4342-B048-85BDC9FD1C3A}</a:tableStyleId>
              </a:tblPr>
              <a:tblGrid>
                <a:gridCol w="504057"/>
                <a:gridCol w="2664296"/>
                <a:gridCol w="3324580"/>
                <a:gridCol w="2004011"/>
              </a:tblGrid>
              <a:tr h="355634">
                <a:tc>
                  <a:txBody>
                    <a:bodyPr/>
                    <a:lstStyle/>
                    <a:p>
                      <a:pPr algn="ctr"/>
                      <a:r>
                        <a:rPr lang="es-PA" dirty="0" smtClean="0"/>
                        <a:t>N°</a:t>
                      </a:r>
                      <a:endParaRPr lang="es-PA" dirty="0"/>
                    </a:p>
                  </a:txBody>
                  <a:tcPr/>
                </a:tc>
                <a:tc>
                  <a:txBody>
                    <a:bodyPr/>
                    <a:lstStyle/>
                    <a:p>
                      <a:pPr algn="ctr"/>
                      <a:r>
                        <a:rPr lang="es-PA" dirty="0" smtClean="0"/>
                        <a:t>Escuela</a:t>
                      </a:r>
                      <a:r>
                        <a:rPr lang="es-PA" baseline="0" dirty="0" smtClean="0"/>
                        <a:t> </a:t>
                      </a:r>
                      <a:endParaRPr lang="es-PA" dirty="0"/>
                    </a:p>
                  </a:txBody>
                  <a:tcPr/>
                </a:tc>
                <a:tc>
                  <a:txBody>
                    <a:bodyPr/>
                    <a:lstStyle/>
                    <a:p>
                      <a:pPr algn="ctr"/>
                      <a:r>
                        <a:rPr lang="es-PA" dirty="0" smtClean="0"/>
                        <a:t>Tema </a:t>
                      </a:r>
                      <a:endParaRPr lang="es-PA" dirty="0"/>
                    </a:p>
                  </a:txBody>
                  <a:tcPr/>
                </a:tc>
                <a:tc>
                  <a:txBody>
                    <a:bodyPr/>
                    <a:lstStyle/>
                    <a:p>
                      <a:pPr algn="ctr"/>
                      <a:r>
                        <a:rPr lang="es-PA" dirty="0" smtClean="0"/>
                        <a:t>Participantes especificar si es para regulares </a:t>
                      </a:r>
                      <a:r>
                        <a:rPr lang="es-PA" baseline="0" dirty="0" smtClean="0"/>
                        <a:t> o especiales </a:t>
                      </a:r>
                      <a:endParaRPr lang="es-PA" dirty="0"/>
                    </a:p>
                  </a:txBody>
                  <a:tcPr/>
                </a:tc>
              </a:tr>
              <a:tr h="298638">
                <a:tc>
                  <a:txBody>
                    <a:bodyPr/>
                    <a:lstStyle/>
                    <a:p>
                      <a:pPr algn="ctr">
                        <a:lnSpc>
                          <a:spcPct val="115000"/>
                        </a:lnSpc>
                        <a:spcAft>
                          <a:spcPts val="0"/>
                        </a:spcAft>
                      </a:pPr>
                      <a:r>
                        <a:rPr lang="es-PA" sz="1100" dirty="0" smtClean="0">
                          <a:latin typeface="Calibri"/>
                          <a:ea typeface="Calibri"/>
                          <a:cs typeface="Times New Roman"/>
                        </a:rPr>
                        <a:t>1.</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Omar Torrijos Herrera </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Adecuaciones </a:t>
                      </a:r>
                      <a:r>
                        <a:rPr lang="es-PA" sz="1200" dirty="0" smtClean="0">
                          <a:latin typeface="Times New Roman"/>
                          <a:ea typeface="Calibri"/>
                          <a:cs typeface="Times New Roman"/>
                        </a:rPr>
                        <a:t>Curriculares </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30</a:t>
                      </a:r>
                      <a:endParaRPr lang="es-PA" sz="1100" dirty="0">
                        <a:latin typeface="Calibri"/>
                        <a:ea typeface="Calibri"/>
                        <a:cs typeface="Times New Roman"/>
                      </a:endParaRPr>
                    </a:p>
                  </a:txBody>
                  <a:tcPr marL="68580" marR="68580" marT="0" marB="0"/>
                </a:tc>
              </a:tr>
              <a:tr h="298638">
                <a:tc>
                  <a:txBody>
                    <a:bodyPr/>
                    <a:lstStyle/>
                    <a:p>
                      <a:pPr algn="ctr">
                        <a:lnSpc>
                          <a:spcPct val="115000"/>
                        </a:lnSpc>
                        <a:spcAft>
                          <a:spcPts val="0"/>
                        </a:spcAft>
                      </a:pPr>
                      <a:r>
                        <a:rPr lang="es-PA" sz="1100" dirty="0" smtClean="0">
                          <a:latin typeface="Calibri"/>
                          <a:ea typeface="Calibri"/>
                          <a:cs typeface="Times New Roman"/>
                        </a:rPr>
                        <a:t>2.</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Colegio Europeo de Panamá </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Retraso Escolar </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26</a:t>
                      </a:r>
                      <a:endParaRPr lang="es-PA" sz="1100" dirty="0">
                        <a:latin typeface="Calibri"/>
                        <a:ea typeface="Calibri"/>
                        <a:cs typeface="Times New Roman"/>
                      </a:endParaRPr>
                    </a:p>
                  </a:txBody>
                  <a:tcPr marL="68580" marR="68580" marT="0" marB="0"/>
                </a:tc>
              </a:tr>
              <a:tr h="298638">
                <a:tc>
                  <a:txBody>
                    <a:bodyPr/>
                    <a:lstStyle/>
                    <a:p>
                      <a:pPr algn="ctr">
                        <a:lnSpc>
                          <a:spcPct val="115000"/>
                        </a:lnSpc>
                        <a:spcAft>
                          <a:spcPts val="0"/>
                        </a:spcAft>
                      </a:pPr>
                      <a:r>
                        <a:rPr lang="es-PA" sz="1100" dirty="0" smtClean="0">
                          <a:latin typeface="Calibri"/>
                          <a:ea typeface="Calibri"/>
                          <a:cs typeface="Times New Roman"/>
                        </a:rPr>
                        <a:t>3.</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Mateo Iturralde </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Adecuaciones Curriculares </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12</a:t>
                      </a:r>
                      <a:endParaRPr lang="es-PA" sz="1100" dirty="0">
                        <a:latin typeface="Calibri"/>
                        <a:ea typeface="Calibri"/>
                        <a:cs typeface="Times New Roman"/>
                      </a:endParaRPr>
                    </a:p>
                  </a:txBody>
                  <a:tcPr marL="68580" marR="68580" marT="0" marB="0"/>
                </a:tc>
              </a:tr>
              <a:tr h="298638">
                <a:tc>
                  <a:txBody>
                    <a:bodyPr/>
                    <a:lstStyle/>
                    <a:p>
                      <a:pPr algn="ctr">
                        <a:lnSpc>
                          <a:spcPct val="115000"/>
                        </a:lnSpc>
                        <a:spcAft>
                          <a:spcPts val="0"/>
                        </a:spcAft>
                      </a:pPr>
                      <a:r>
                        <a:rPr lang="es-PA" sz="1100" dirty="0" smtClean="0">
                          <a:latin typeface="Calibri"/>
                          <a:ea typeface="Calibri"/>
                          <a:cs typeface="Times New Roman"/>
                        </a:rPr>
                        <a:t>4.</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Ricardo Miro</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Jornada de </a:t>
                      </a:r>
                      <a:r>
                        <a:rPr lang="es-PA" sz="1200" dirty="0" smtClean="0">
                          <a:latin typeface="Times New Roman"/>
                          <a:ea typeface="Calibri"/>
                          <a:cs typeface="Times New Roman"/>
                        </a:rPr>
                        <a:t>Sensibilización  </a:t>
                      </a:r>
                      <a:r>
                        <a:rPr lang="es-PA" sz="1100" dirty="0" smtClean="0">
                          <a:latin typeface="Times New Roman"/>
                          <a:ea typeface="Calibri"/>
                          <a:cs typeface="Times New Roman"/>
                        </a:rPr>
                        <a:t>“Película Todo niño es Especial”</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12</a:t>
                      </a:r>
                      <a:endParaRPr lang="es-PA" sz="1100" dirty="0">
                        <a:latin typeface="Calibri"/>
                        <a:ea typeface="Calibri"/>
                        <a:cs typeface="Times New Roman"/>
                      </a:endParaRPr>
                    </a:p>
                  </a:txBody>
                  <a:tcPr marL="68580" marR="68580" marT="0" marB="0"/>
                </a:tc>
              </a:tr>
              <a:tr h="298638">
                <a:tc>
                  <a:txBody>
                    <a:bodyPr/>
                    <a:lstStyle/>
                    <a:p>
                      <a:pPr algn="ctr">
                        <a:lnSpc>
                          <a:spcPct val="115000"/>
                        </a:lnSpc>
                        <a:spcAft>
                          <a:spcPts val="0"/>
                        </a:spcAft>
                      </a:pPr>
                      <a:r>
                        <a:rPr lang="es-PA" sz="1100" dirty="0" smtClean="0">
                          <a:latin typeface="Calibri"/>
                          <a:ea typeface="Calibri"/>
                          <a:cs typeface="Times New Roman"/>
                        </a:rPr>
                        <a:t>5.</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err="1">
                          <a:latin typeface="Times New Roman"/>
                          <a:ea typeface="Calibri"/>
                          <a:cs typeface="Times New Roman"/>
                        </a:rPr>
                        <a:t>Ascanio</a:t>
                      </a:r>
                      <a:r>
                        <a:rPr lang="es-PA" sz="1200" dirty="0">
                          <a:latin typeface="Times New Roman"/>
                          <a:ea typeface="Calibri"/>
                          <a:cs typeface="Times New Roman"/>
                        </a:rPr>
                        <a:t> </a:t>
                      </a:r>
                      <a:r>
                        <a:rPr lang="es-PA" sz="1200" dirty="0" err="1">
                          <a:latin typeface="Times New Roman"/>
                          <a:ea typeface="Calibri"/>
                          <a:cs typeface="Times New Roman"/>
                        </a:rPr>
                        <a:t>Villalaz</a:t>
                      </a:r>
                      <a:r>
                        <a:rPr lang="es-PA" sz="1200" dirty="0">
                          <a:latin typeface="Times New Roman"/>
                          <a:ea typeface="Calibri"/>
                          <a:cs typeface="Times New Roman"/>
                        </a:rPr>
                        <a:t> </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Jornada de </a:t>
                      </a:r>
                      <a:r>
                        <a:rPr lang="es-PA" sz="1200" dirty="0" smtClean="0">
                          <a:latin typeface="Times New Roman"/>
                          <a:ea typeface="Calibri"/>
                          <a:cs typeface="Times New Roman"/>
                        </a:rPr>
                        <a:t>Sensibilización </a:t>
                      </a:r>
                      <a:r>
                        <a:rPr lang="es-PA" sz="1100" dirty="0" smtClean="0">
                          <a:latin typeface="Times New Roman"/>
                          <a:ea typeface="Calibri"/>
                          <a:cs typeface="Times New Roman"/>
                        </a:rPr>
                        <a:t>“Película Todo niño es Especial”</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30</a:t>
                      </a:r>
                      <a:endParaRPr lang="es-PA" sz="1100" dirty="0">
                        <a:latin typeface="Calibri"/>
                        <a:ea typeface="Calibri"/>
                        <a:cs typeface="Times New Roman"/>
                      </a:endParaRPr>
                    </a:p>
                  </a:txBody>
                  <a:tcPr marL="68580" marR="68580" marT="0" marB="0"/>
                </a:tc>
              </a:tr>
              <a:tr h="817958">
                <a:tc>
                  <a:txBody>
                    <a:bodyPr/>
                    <a:lstStyle/>
                    <a:p>
                      <a:pPr algn="ctr">
                        <a:lnSpc>
                          <a:spcPct val="115000"/>
                        </a:lnSpc>
                        <a:spcAft>
                          <a:spcPts val="0"/>
                        </a:spcAft>
                      </a:pPr>
                      <a:r>
                        <a:rPr lang="es-PA" sz="1100" dirty="0" smtClean="0">
                          <a:latin typeface="Calibri"/>
                          <a:ea typeface="Calibri"/>
                          <a:cs typeface="Times New Roman"/>
                        </a:rPr>
                        <a:t>6.</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Santa María de los Ángeles </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smtClean="0">
                          <a:latin typeface="Times New Roman"/>
                          <a:ea typeface="Calibri"/>
                          <a:cs typeface="Times New Roman"/>
                        </a:rPr>
                        <a:t>Adecuaciones</a:t>
                      </a:r>
                      <a:r>
                        <a:rPr lang="es-PA" sz="1200" baseline="0" dirty="0" smtClean="0">
                          <a:latin typeface="Times New Roman"/>
                          <a:ea typeface="Calibri"/>
                          <a:cs typeface="Times New Roman"/>
                        </a:rPr>
                        <a:t> C</a:t>
                      </a:r>
                      <a:r>
                        <a:rPr lang="es-PA" sz="1200" dirty="0" smtClean="0">
                          <a:latin typeface="Times New Roman"/>
                          <a:ea typeface="Calibri"/>
                          <a:cs typeface="Times New Roman"/>
                        </a:rPr>
                        <a:t>urriculares </a:t>
                      </a:r>
                      <a:r>
                        <a:rPr lang="es-PA" sz="1200" dirty="0">
                          <a:latin typeface="Times New Roman"/>
                          <a:ea typeface="Calibri"/>
                          <a:cs typeface="Times New Roman"/>
                        </a:rPr>
                        <a:t>Maltrato y </a:t>
                      </a:r>
                      <a:r>
                        <a:rPr lang="es-PA" sz="1200" dirty="0" smtClean="0">
                          <a:latin typeface="Times New Roman"/>
                          <a:ea typeface="Calibri"/>
                          <a:cs typeface="Times New Roman"/>
                        </a:rPr>
                        <a:t>Abuso Infantil</a:t>
                      </a:r>
                      <a:endParaRPr lang="es-PA" sz="1100" dirty="0">
                        <a:latin typeface="Calibri"/>
                        <a:ea typeface="Calibri"/>
                        <a:cs typeface="Times New Roman"/>
                      </a:endParaRPr>
                    </a:p>
                    <a:p>
                      <a:pPr algn="just">
                        <a:lnSpc>
                          <a:spcPct val="115000"/>
                        </a:lnSpc>
                        <a:spcAft>
                          <a:spcPts val="0"/>
                        </a:spcAft>
                      </a:pPr>
                      <a:r>
                        <a:rPr lang="es-PA" sz="1200" dirty="0">
                          <a:latin typeface="Times New Roman"/>
                          <a:ea typeface="Calibri"/>
                          <a:cs typeface="Times New Roman"/>
                        </a:rPr>
                        <a:t>Detección de </a:t>
                      </a:r>
                      <a:r>
                        <a:rPr lang="es-PA" sz="1200" dirty="0" smtClean="0">
                          <a:latin typeface="Times New Roman"/>
                          <a:ea typeface="Calibri"/>
                          <a:cs typeface="Times New Roman"/>
                        </a:rPr>
                        <a:t>Pérdidas </a:t>
                      </a:r>
                      <a:r>
                        <a:rPr lang="es-PA" sz="1200" dirty="0">
                          <a:latin typeface="Times New Roman"/>
                          <a:ea typeface="Calibri"/>
                          <a:cs typeface="Times New Roman"/>
                        </a:rPr>
                        <a:t>A</a:t>
                      </a:r>
                      <a:r>
                        <a:rPr lang="es-PA" sz="1200" dirty="0" smtClean="0">
                          <a:latin typeface="Times New Roman"/>
                          <a:ea typeface="Calibri"/>
                          <a:cs typeface="Times New Roman"/>
                        </a:rPr>
                        <a:t>uditivas </a:t>
                      </a:r>
                      <a:r>
                        <a:rPr lang="es-PA" sz="1200" dirty="0">
                          <a:latin typeface="Times New Roman"/>
                          <a:ea typeface="Calibri"/>
                          <a:cs typeface="Times New Roman"/>
                        </a:rPr>
                        <a:t>en </a:t>
                      </a:r>
                      <a:r>
                        <a:rPr lang="es-PA" sz="1200" dirty="0" smtClean="0">
                          <a:latin typeface="Times New Roman"/>
                          <a:ea typeface="Calibri"/>
                          <a:cs typeface="Times New Roman"/>
                        </a:rPr>
                        <a:t>Aula   </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36</a:t>
                      </a:r>
                      <a:endParaRPr lang="es-PA" sz="1100" dirty="0">
                        <a:latin typeface="Calibri"/>
                        <a:ea typeface="Calibri"/>
                        <a:cs typeface="Times New Roman"/>
                      </a:endParaRPr>
                    </a:p>
                  </a:txBody>
                  <a:tcPr marL="68580" marR="68580" marT="0" marB="0"/>
                </a:tc>
              </a:tr>
              <a:tr h="298638">
                <a:tc>
                  <a:txBody>
                    <a:bodyPr/>
                    <a:lstStyle/>
                    <a:p>
                      <a:pPr algn="ctr">
                        <a:lnSpc>
                          <a:spcPct val="115000"/>
                        </a:lnSpc>
                        <a:spcAft>
                          <a:spcPts val="0"/>
                        </a:spcAft>
                      </a:pPr>
                      <a:r>
                        <a:rPr lang="es-PA" sz="1100" dirty="0" smtClean="0">
                          <a:latin typeface="Calibri"/>
                          <a:ea typeface="Calibri"/>
                          <a:cs typeface="Times New Roman"/>
                        </a:rPr>
                        <a:t>7.</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República del Salvador </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Adecuaciones </a:t>
                      </a:r>
                      <a:r>
                        <a:rPr lang="es-PA" sz="1200" dirty="0" smtClean="0">
                          <a:latin typeface="Times New Roman"/>
                          <a:ea typeface="Calibri"/>
                          <a:cs typeface="Times New Roman"/>
                        </a:rPr>
                        <a:t>Curriculares</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a:latin typeface="Times New Roman"/>
                          <a:ea typeface="Calibri"/>
                          <a:cs typeface="Times New Roman"/>
                        </a:rPr>
                        <a:t>21</a:t>
                      </a:r>
                      <a:endParaRPr lang="es-PA" sz="1100">
                        <a:latin typeface="Calibri"/>
                        <a:ea typeface="Calibri"/>
                        <a:cs typeface="Times New Roman"/>
                      </a:endParaRPr>
                    </a:p>
                  </a:txBody>
                  <a:tcPr marL="68580" marR="68580" marT="0" marB="0"/>
                </a:tc>
              </a:tr>
              <a:tr h="298638">
                <a:tc>
                  <a:txBody>
                    <a:bodyPr/>
                    <a:lstStyle/>
                    <a:p>
                      <a:pPr algn="ctr">
                        <a:lnSpc>
                          <a:spcPct val="115000"/>
                        </a:lnSpc>
                        <a:spcAft>
                          <a:spcPts val="0"/>
                        </a:spcAft>
                      </a:pPr>
                      <a:r>
                        <a:rPr lang="es-PA" sz="1100" dirty="0" smtClean="0">
                          <a:latin typeface="Calibri"/>
                          <a:ea typeface="Calibri"/>
                          <a:cs typeface="Times New Roman"/>
                        </a:rPr>
                        <a:t>8.</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Vista Hermosa </a:t>
                      </a:r>
                      <a:endParaRPr lang="es-PA" sz="1100" dirty="0">
                        <a:latin typeface="Calibri"/>
                        <a:ea typeface="Calibri"/>
                        <a:cs typeface="Times New Roman"/>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Adecuaciones Curriculares </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19</a:t>
                      </a:r>
                      <a:endParaRPr lang="es-PA" sz="1100" dirty="0">
                        <a:latin typeface="Calibri"/>
                        <a:ea typeface="Calibri"/>
                        <a:cs typeface="Times New Roman"/>
                      </a:endParaRPr>
                    </a:p>
                  </a:txBody>
                  <a:tcPr marL="68580" marR="68580" marT="0" marB="0"/>
                </a:tc>
              </a:tr>
              <a:tr h="800176">
                <a:tc>
                  <a:txBody>
                    <a:bodyPr/>
                    <a:lstStyle/>
                    <a:p>
                      <a:pPr algn="ctr"/>
                      <a:r>
                        <a:rPr lang="es-PA" sz="1200" dirty="0" smtClean="0">
                          <a:latin typeface="Times New Roman" pitchFamily="18" charset="0"/>
                          <a:cs typeface="Times New Roman" pitchFamily="18" charset="0"/>
                        </a:rPr>
                        <a:t>9.</a:t>
                      </a:r>
                      <a:endParaRPr lang="es-PA" sz="1200" dirty="0">
                        <a:latin typeface="Times New Roman" pitchFamily="18" charset="0"/>
                        <a:cs typeface="Times New Roman" pitchFamily="18" charset="0"/>
                      </a:endParaRPr>
                    </a:p>
                  </a:txBody>
                  <a:tcPr marL="68580" marR="68580" marT="0" marB="0"/>
                </a:tc>
                <a:tc>
                  <a:txBody>
                    <a:bodyPr/>
                    <a:lstStyle/>
                    <a:p>
                      <a:pPr algn="just"/>
                      <a:r>
                        <a:rPr kumimoji="0" lang="es-PA" sz="1200" kern="1200" dirty="0" smtClean="0">
                          <a:solidFill>
                            <a:schemeClr val="dk1"/>
                          </a:solidFill>
                          <a:latin typeface="Times New Roman" pitchFamily="18" charset="0"/>
                          <a:ea typeface="+mn-ea"/>
                          <a:cs typeface="Times New Roman" pitchFamily="18" charset="0"/>
                        </a:rPr>
                        <a:t>Don Bosco </a:t>
                      </a:r>
                    </a:p>
                    <a:p>
                      <a:pPr algn="just"/>
                      <a:endParaRPr lang="es-PA" sz="1200" dirty="0">
                        <a:latin typeface="Times New Roman" pitchFamily="18" charset="0"/>
                        <a:cs typeface="Times New Roman"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PA" sz="1200" kern="1200" dirty="0" smtClean="0">
                          <a:solidFill>
                            <a:schemeClr val="dk1"/>
                          </a:solidFill>
                          <a:latin typeface="Times New Roman" pitchFamily="18" charset="0"/>
                          <a:ea typeface="+mn-ea"/>
                          <a:cs typeface="Times New Roman" pitchFamily="18" charset="0"/>
                        </a:rPr>
                        <a:t>Jornada con padres de familia  (Responsabilidad en el hogar y apoyo en casa)</a:t>
                      </a:r>
                    </a:p>
                    <a:p>
                      <a:pPr algn="just"/>
                      <a:endParaRPr lang="es-PA" sz="1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PA" sz="1200" kern="1200" dirty="0" smtClean="0">
                          <a:solidFill>
                            <a:schemeClr val="dk1"/>
                          </a:solidFill>
                          <a:latin typeface="Times New Roman" pitchFamily="18" charset="0"/>
                          <a:ea typeface="+mn-ea"/>
                          <a:cs typeface="Times New Roman" pitchFamily="18" charset="0"/>
                        </a:rPr>
                        <a:t>24</a:t>
                      </a:r>
                    </a:p>
                    <a:p>
                      <a:endParaRPr lang="es-PA" sz="1200" dirty="0">
                        <a:latin typeface="Times New Roman" pitchFamily="18" charset="0"/>
                        <a:cs typeface="Times New Roman" pitchFamily="18" charset="0"/>
                      </a:endParaRPr>
                    </a:p>
                  </a:txBody>
                  <a:tcPr/>
                </a:tc>
              </a:tr>
              <a:tr h="408979">
                <a:tc>
                  <a:txBody>
                    <a:bodyPr/>
                    <a:lstStyle/>
                    <a:p>
                      <a:pPr algn="ctr"/>
                      <a:r>
                        <a:rPr lang="es-PA" sz="1200" dirty="0" smtClean="0">
                          <a:latin typeface="Times New Roman" pitchFamily="18" charset="0"/>
                          <a:cs typeface="Times New Roman" pitchFamily="18" charset="0"/>
                        </a:rPr>
                        <a:t>10.</a:t>
                      </a:r>
                      <a:endParaRPr lang="es-PA" sz="1200" dirty="0">
                        <a:latin typeface="Times New Roman" pitchFamily="18" charset="0"/>
                        <a:cs typeface="Times New Roman" pitchFamily="18" charset="0"/>
                      </a:endParaRPr>
                    </a:p>
                  </a:txBody>
                  <a:tcPr marL="68580" marR="68580" marT="0" marB="0"/>
                </a:tc>
                <a:tc>
                  <a:txBody>
                    <a:bodyPr/>
                    <a:lstStyle/>
                    <a:p>
                      <a:r>
                        <a:rPr kumimoji="0" lang="es-PA" sz="1200" kern="1200" dirty="0" smtClean="0">
                          <a:solidFill>
                            <a:schemeClr val="dk1"/>
                          </a:solidFill>
                          <a:latin typeface="Times New Roman" pitchFamily="18" charset="0"/>
                          <a:ea typeface="+mn-ea"/>
                          <a:cs typeface="Times New Roman" pitchFamily="18" charset="0"/>
                        </a:rPr>
                        <a:t>Altos de Cabuya </a:t>
                      </a:r>
                      <a:endParaRPr lang="es-PA" sz="1200" dirty="0">
                        <a:latin typeface="Times New Roman" pitchFamily="18" charset="0"/>
                        <a:cs typeface="Times New Roman" pitchFamily="18" charset="0"/>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Jornada de </a:t>
                      </a:r>
                      <a:r>
                        <a:rPr lang="es-PA" sz="1200" dirty="0" smtClean="0">
                          <a:latin typeface="Times New Roman"/>
                          <a:ea typeface="Calibri"/>
                          <a:cs typeface="Times New Roman"/>
                        </a:rPr>
                        <a:t>Sensibilización “Película Todo niño es Especial” </a:t>
                      </a:r>
                      <a:r>
                        <a:rPr lang="es-PA" sz="1200" dirty="0">
                          <a:latin typeface="Times New Roman"/>
                          <a:ea typeface="Calibri"/>
                          <a:cs typeface="Times New Roman"/>
                        </a:rPr>
                        <a:t>y </a:t>
                      </a:r>
                      <a:r>
                        <a:rPr lang="es-PA" sz="1200" dirty="0" smtClean="0">
                          <a:latin typeface="Times New Roman"/>
                          <a:ea typeface="Calibri"/>
                          <a:cs typeface="Times New Roman"/>
                        </a:rPr>
                        <a:t>Adecuaciones Curriculares</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27</a:t>
                      </a:r>
                      <a:endParaRPr lang="es-PA" sz="1100" dirty="0">
                        <a:latin typeface="Calibri"/>
                        <a:ea typeface="Calibri"/>
                        <a:cs typeface="Times New Roman"/>
                      </a:endParaRPr>
                    </a:p>
                  </a:txBody>
                  <a:tcPr marL="68580" marR="68580" marT="0" marB="0"/>
                </a:tc>
              </a:tr>
              <a:tr h="355634">
                <a:tc>
                  <a:txBody>
                    <a:bodyPr/>
                    <a:lstStyle/>
                    <a:p>
                      <a:pPr algn="ctr"/>
                      <a:r>
                        <a:rPr lang="es-PA" sz="1200" dirty="0" smtClean="0">
                          <a:latin typeface="Times New Roman" pitchFamily="18" charset="0"/>
                          <a:cs typeface="Times New Roman" pitchFamily="18" charset="0"/>
                        </a:rPr>
                        <a:t>11.</a:t>
                      </a:r>
                      <a:endParaRPr lang="es-PA" sz="1200" dirty="0">
                        <a:latin typeface="Times New Roman" pitchFamily="18" charset="0"/>
                        <a:cs typeface="Times New Roman" pitchFamily="18" charset="0"/>
                      </a:endParaRPr>
                    </a:p>
                  </a:txBody>
                  <a:tcPr marL="68580" marR="68580" marT="0" marB="0"/>
                </a:tc>
                <a:tc>
                  <a:txBody>
                    <a:bodyPr/>
                    <a:lstStyle/>
                    <a:p>
                      <a:r>
                        <a:rPr lang="es-PA" sz="1200" dirty="0" smtClean="0">
                          <a:latin typeface="Times New Roman" pitchFamily="18" charset="0"/>
                          <a:cs typeface="Times New Roman" pitchFamily="18" charset="0"/>
                        </a:rPr>
                        <a:t>Kuna </a:t>
                      </a:r>
                      <a:r>
                        <a:rPr lang="es-PA" sz="1200" dirty="0" err="1" smtClean="0">
                          <a:latin typeface="Times New Roman" pitchFamily="18" charset="0"/>
                          <a:cs typeface="Times New Roman" pitchFamily="18" charset="0"/>
                        </a:rPr>
                        <a:t>Nega</a:t>
                      </a:r>
                      <a:endParaRPr lang="es-PA" sz="1200" dirty="0">
                        <a:latin typeface="Times New Roman" pitchFamily="18" charset="0"/>
                        <a:cs typeface="Times New Roman" pitchFamily="18" charset="0"/>
                      </a:endParaRPr>
                    </a:p>
                  </a:txBody>
                  <a:tcPr marL="68580" marR="68580" marT="0" marB="0"/>
                </a:tc>
                <a:tc>
                  <a:txBody>
                    <a:bodyPr/>
                    <a:lstStyle/>
                    <a:p>
                      <a:pPr algn="just">
                        <a:lnSpc>
                          <a:spcPct val="115000"/>
                        </a:lnSpc>
                        <a:spcAft>
                          <a:spcPts val="0"/>
                        </a:spcAft>
                      </a:pPr>
                      <a:r>
                        <a:rPr lang="es-PA" sz="1200" dirty="0">
                          <a:latin typeface="Times New Roman"/>
                          <a:ea typeface="Calibri"/>
                          <a:cs typeface="Times New Roman"/>
                        </a:rPr>
                        <a:t>Jornada de </a:t>
                      </a:r>
                      <a:r>
                        <a:rPr lang="es-PA" sz="1200" dirty="0" smtClean="0">
                          <a:latin typeface="Times New Roman"/>
                          <a:ea typeface="Calibri"/>
                          <a:cs typeface="Times New Roman"/>
                        </a:rPr>
                        <a:t>Sensibilización </a:t>
                      </a:r>
                      <a:r>
                        <a:rPr lang="es-PA" sz="1100" dirty="0" smtClean="0">
                          <a:latin typeface="Times New Roman"/>
                          <a:ea typeface="Calibri"/>
                          <a:cs typeface="Times New Roman"/>
                        </a:rPr>
                        <a:t>“Película Todo niño es Especial”</a:t>
                      </a:r>
                      <a:endParaRPr lang="es-PA" sz="1100" dirty="0">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latin typeface="Times New Roman"/>
                          <a:ea typeface="Calibri"/>
                          <a:cs typeface="Times New Roman"/>
                        </a:rPr>
                        <a:t>30</a:t>
                      </a:r>
                      <a:endParaRPr lang="es-PA" sz="1100" dirty="0">
                        <a:latin typeface="Calibri"/>
                        <a:ea typeface="Calibri"/>
                        <a:cs typeface="Times New Roman"/>
                      </a:endParaRPr>
                    </a:p>
                  </a:txBody>
                  <a:tcPr marL="68580" marR="68580" marT="0" marB="0"/>
                </a:tc>
              </a:tr>
              <a:tr h="355634">
                <a:tc>
                  <a:txBody>
                    <a:bodyPr/>
                    <a:lstStyle/>
                    <a:p>
                      <a:pPr algn="ctr"/>
                      <a:r>
                        <a:rPr lang="es-PA" sz="1200" dirty="0" smtClean="0">
                          <a:latin typeface="Times New Roman" pitchFamily="18" charset="0"/>
                          <a:cs typeface="Times New Roman" pitchFamily="18" charset="0"/>
                        </a:rPr>
                        <a:t>12.</a:t>
                      </a:r>
                      <a:endParaRPr lang="es-PA" sz="1200" dirty="0">
                        <a:latin typeface="Times New Roman" pitchFamily="18" charset="0"/>
                        <a:cs typeface="Times New Roman" pitchFamily="18" charset="0"/>
                      </a:endParaRPr>
                    </a:p>
                  </a:txBody>
                  <a:tcPr marL="68580" marR="68580" marT="0" marB="0"/>
                </a:tc>
                <a:tc>
                  <a:txBody>
                    <a:bodyPr/>
                    <a:lstStyle/>
                    <a:p>
                      <a:r>
                        <a:rPr lang="es-PA" sz="1200" dirty="0" smtClean="0">
                          <a:latin typeface="Times New Roman" pitchFamily="18" charset="0"/>
                          <a:cs typeface="Times New Roman" pitchFamily="18" charset="0"/>
                        </a:rPr>
                        <a:t>C.E.B.G. San </a:t>
                      </a:r>
                      <a:r>
                        <a:rPr lang="es-PA" sz="1200" baseline="0" dirty="0" smtClean="0">
                          <a:latin typeface="Times New Roman" pitchFamily="18" charset="0"/>
                          <a:cs typeface="Times New Roman" pitchFamily="18" charset="0"/>
                        </a:rPr>
                        <a:t> Miguel Arcángel</a:t>
                      </a:r>
                      <a:endParaRPr lang="es-PA" sz="1200" dirty="0">
                        <a:latin typeface="Times New Roman" pitchFamily="18" charset="0"/>
                        <a:cs typeface="Times New Roman" pitchFamily="18" charset="0"/>
                      </a:endParaRPr>
                    </a:p>
                  </a:txBody>
                  <a:tcPr marL="68580" marR="68580" marT="0" marB="0"/>
                </a:tc>
                <a:tc>
                  <a:txBody>
                    <a:bodyPr/>
                    <a:lstStyle/>
                    <a:p>
                      <a:pPr algn="just">
                        <a:lnSpc>
                          <a:spcPct val="115000"/>
                        </a:lnSpc>
                        <a:spcAft>
                          <a:spcPts val="0"/>
                        </a:spcAft>
                      </a:pPr>
                      <a:r>
                        <a:rPr lang="es-PA" sz="1100" dirty="0" smtClean="0">
                          <a:latin typeface="Times New Roman" pitchFamily="18" charset="0"/>
                          <a:ea typeface="Calibri"/>
                          <a:cs typeface="Times New Roman" pitchFamily="18" charset="0"/>
                        </a:rPr>
                        <a:t>Adecuaciones Curriculares</a:t>
                      </a:r>
                      <a:endParaRPr lang="es-PA" sz="11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PA" sz="1100" dirty="0" smtClean="0">
                          <a:latin typeface="Calibri"/>
                          <a:ea typeface="Calibri"/>
                          <a:cs typeface="Times New Roman"/>
                        </a:rPr>
                        <a:t>35</a:t>
                      </a:r>
                      <a:endParaRPr lang="es-PA" sz="11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7933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Equipo </a:t>
            </a:r>
            <a:r>
              <a:rPr lang="es-ES" dirty="0" err="1" smtClean="0"/>
              <a:t>Sae</a:t>
            </a:r>
            <a:r>
              <a:rPr lang="es-ES" dirty="0" smtClean="0"/>
              <a:t> Provincia</a:t>
            </a:r>
            <a:endParaRPr lang="es-ES" dirty="0"/>
          </a:p>
        </p:txBody>
      </p:sp>
      <p:sp>
        <p:nvSpPr>
          <p:cNvPr id="3" name="2 Marcador de contenido"/>
          <p:cNvSpPr>
            <a:spLocks noGrp="1"/>
          </p:cNvSpPr>
          <p:nvPr>
            <p:ph idx="1"/>
          </p:nvPr>
        </p:nvSpPr>
        <p:spPr/>
        <p:txBody>
          <a:bodyPr/>
          <a:lstStyle/>
          <a:p>
            <a:r>
              <a:rPr lang="es-ES" dirty="0" smtClean="0"/>
              <a:t>Nombres ,  cargo, puesto, especialista</a:t>
            </a:r>
            <a:endParaRPr lang="es-ES" dirty="0"/>
          </a:p>
        </p:txBody>
      </p:sp>
    </p:spTree>
    <p:extLst>
      <p:ext uri="{BB962C8B-B14F-4D97-AF65-F5344CB8AC3E}">
        <p14:creationId xmlns:p14="http://schemas.microsoft.com/office/powerpoint/2010/main" val="1799940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TEMAS DE CAPACITACIONES POR TRIMESTRE</a:t>
            </a:r>
            <a:endParaRPr lang="es-ES" dirty="0"/>
          </a:p>
        </p:txBody>
      </p:sp>
      <p:sp>
        <p:nvSpPr>
          <p:cNvPr id="3" name="2 Marcador de contenido"/>
          <p:cNvSpPr>
            <a:spLocks noGrp="1"/>
          </p:cNvSpPr>
          <p:nvPr>
            <p:ph sz="half" idx="1"/>
          </p:nvPr>
        </p:nvSpPr>
        <p:spPr/>
        <p:txBody>
          <a:bodyPr/>
          <a:lstStyle/>
          <a:p>
            <a:endParaRPr lang="es-ES"/>
          </a:p>
        </p:txBody>
      </p:sp>
      <p:sp>
        <p:nvSpPr>
          <p:cNvPr id="4" name="3 Marcador de contenido"/>
          <p:cNvSpPr>
            <a:spLocks noGrp="1"/>
          </p:cNvSpPr>
          <p:nvPr>
            <p:ph sz="half" idx="2"/>
          </p:nvPr>
        </p:nvSpPr>
        <p:spPr/>
        <p:txBody>
          <a:bodyPr/>
          <a:lstStyle/>
          <a:p>
            <a:endParaRPr lang="es-ES"/>
          </a:p>
        </p:txBody>
      </p:sp>
      <p:graphicFrame>
        <p:nvGraphicFramePr>
          <p:cNvPr id="5" name="10 Marcador de contenido"/>
          <p:cNvGraphicFramePr>
            <a:graphicFrameLocks/>
          </p:cNvGraphicFramePr>
          <p:nvPr>
            <p:extLst>
              <p:ext uri="{D42A27DB-BD31-4B8C-83A1-F6EECF244321}">
                <p14:modId xmlns:p14="http://schemas.microsoft.com/office/powerpoint/2010/main" val="218676927"/>
              </p:ext>
            </p:extLst>
          </p:nvPr>
        </p:nvGraphicFramePr>
        <p:xfrm>
          <a:off x="251520" y="1196752"/>
          <a:ext cx="8424936" cy="5135880"/>
        </p:xfrm>
        <a:graphic>
          <a:graphicData uri="http://schemas.openxmlformats.org/drawingml/2006/table">
            <a:tbl>
              <a:tblPr firstRow="1" bandRow="1">
                <a:tableStyleId>{5C22544A-7EE6-4342-B048-85BDC9FD1C3A}</a:tableStyleId>
              </a:tblPr>
              <a:tblGrid>
                <a:gridCol w="1368152"/>
                <a:gridCol w="3456384"/>
                <a:gridCol w="3600400"/>
              </a:tblGrid>
              <a:tr h="370840">
                <a:tc>
                  <a:txBody>
                    <a:bodyPr/>
                    <a:lstStyle/>
                    <a:p>
                      <a:pPr algn="ctr"/>
                      <a:r>
                        <a:rPr lang="es-PA" dirty="0" smtClean="0"/>
                        <a:t>MES</a:t>
                      </a:r>
                      <a:endParaRPr lang="es-PA" dirty="0"/>
                    </a:p>
                  </a:txBody>
                  <a:tcPr/>
                </a:tc>
                <a:tc>
                  <a:txBody>
                    <a:bodyPr/>
                    <a:lstStyle/>
                    <a:p>
                      <a:pPr algn="ctr"/>
                      <a:r>
                        <a:rPr lang="es-PA" dirty="0" smtClean="0"/>
                        <a:t>FACILITADOR</a:t>
                      </a:r>
                      <a:r>
                        <a:rPr lang="es-PA" baseline="0" dirty="0" smtClean="0"/>
                        <a:t> </a:t>
                      </a:r>
                      <a:endParaRPr lang="es-PA" dirty="0"/>
                    </a:p>
                  </a:txBody>
                  <a:tcPr/>
                </a:tc>
                <a:tc>
                  <a:txBody>
                    <a:bodyPr/>
                    <a:lstStyle/>
                    <a:p>
                      <a:pPr algn="ctr"/>
                      <a:r>
                        <a:rPr lang="es-PA" dirty="0" smtClean="0"/>
                        <a:t>TEMA</a:t>
                      </a:r>
                      <a:endParaRPr lang="es-PA" dirty="0"/>
                    </a:p>
                  </a:txBody>
                  <a:tcPr/>
                </a:tc>
              </a:tr>
              <a:tr h="370840">
                <a:tc>
                  <a:txBody>
                    <a:bodyPr/>
                    <a:lstStyle/>
                    <a:p>
                      <a:r>
                        <a:rPr lang="es-PA" dirty="0" smtClean="0"/>
                        <a:t>Abril</a:t>
                      </a:r>
                      <a:endParaRPr lang="es-PA" dirty="0"/>
                    </a:p>
                  </a:txBody>
                  <a:tcPr/>
                </a:tc>
                <a:tc>
                  <a:txBody>
                    <a:bodyPr/>
                    <a:lstStyle/>
                    <a:p>
                      <a:r>
                        <a:rPr lang="es-PA" dirty="0" smtClean="0"/>
                        <a:t>Licda. </a:t>
                      </a:r>
                      <a:r>
                        <a:rPr lang="es-PA" dirty="0" err="1" smtClean="0"/>
                        <a:t>Mitzila</a:t>
                      </a:r>
                      <a:r>
                        <a:rPr lang="es-PA" dirty="0" smtClean="0"/>
                        <a:t> Méndez </a:t>
                      </a:r>
                      <a:endParaRPr lang="es-PA" dirty="0"/>
                    </a:p>
                  </a:txBody>
                  <a:tcPr/>
                </a:tc>
                <a:tc>
                  <a:txBody>
                    <a:bodyPr/>
                    <a:lstStyle/>
                    <a:p>
                      <a:r>
                        <a:rPr lang="es-PA" dirty="0" smtClean="0"/>
                        <a:t>La Lectura</a:t>
                      </a:r>
                      <a:endParaRPr lang="es-PA" dirty="0"/>
                    </a:p>
                  </a:txBody>
                  <a:tcPr/>
                </a:tc>
              </a:tr>
              <a:tr h="370840">
                <a:tc>
                  <a:txBody>
                    <a:bodyPr/>
                    <a:lstStyle/>
                    <a:p>
                      <a:r>
                        <a:rPr lang="es-PA" dirty="0" smtClean="0"/>
                        <a:t>Mayo</a:t>
                      </a:r>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Licda. </a:t>
                      </a:r>
                      <a:r>
                        <a:rPr lang="es-PA" dirty="0" err="1" smtClean="0"/>
                        <a:t>Mitzila</a:t>
                      </a:r>
                      <a:r>
                        <a:rPr lang="es-PA" dirty="0" smtClean="0"/>
                        <a:t> Méndez </a:t>
                      </a:r>
                    </a:p>
                  </a:txBody>
                  <a:tcPr/>
                </a:tc>
                <a:tc>
                  <a:txBody>
                    <a:bodyPr/>
                    <a:lstStyle/>
                    <a:p>
                      <a:r>
                        <a:rPr lang="es-PA" dirty="0" smtClean="0"/>
                        <a:t>Figuras Geométricas</a:t>
                      </a:r>
                      <a:endParaRPr lang="es-PA" dirty="0"/>
                    </a:p>
                  </a:txBody>
                  <a:tcPr/>
                </a:tc>
              </a:tr>
              <a:tr h="370840">
                <a:tc>
                  <a:txBody>
                    <a:bodyPr/>
                    <a:lstStyle/>
                    <a:p>
                      <a:r>
                        <a:rPr lang="es-PA" dirty="0" smtClean="0"/>
                        <a:t>Junio </a:t>
                      </a:r>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Licda. </a:t>
                      </a:r>
                      <a:r>
                        <a:rPr lang="es-PA" dirty="0" err="1" smtClean="0"/>
                        <a:t>Mitzila</a:t>
                      </a:r>
                      <a:r>
                        <a:rPr lang="es-PA" dirty="0" smtClean="0"/>
                        <a:t> Méndez </a:t>
                      </a:r>
                    </a:p>
                  </a:txBody>
                  <a:tcPr/>
                </a:tc>
                <a:tc>
                  <a:txBody>
                    <a:bodyPr/>
                    <a:lstStyle/>
                    <a:p>
                      <a:r>
                        <a:rPr lang="es-PA" dirty="0" smtClean="0"/>
                        <a:t>Dislexia – Película</a:t>
                      </a:r>
                      <a:r>
                        <a:rPr lang="es-PA" baseline="0" dirty="0" smtClean="0"/>
                        <a:t> Todo Niño es Especial</a:t>
                      </a:r>
                      <a:endParaRPr lang="es-PA" dirty="0"/>
                    </a:p>
                  </a:txBody>
                  <a:tcPr/>
                </a:tc>
              </a:tr>
              <a:tr h="370840">
                <a:tc>
                  <a:txBody>
                    <a:bodyPr/>
                    <a:lstStyle/>
                    <a:p>
                      <a:r>
                        <a:rPr lang="es-PA" dirty="0" smtClean="0"/>
                        <a:t>Julio</a:t>
                      </a:r>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Licda. </a:t>
                      </a:r>
                      <a:r>
                        <a:rPr lang="es-PA" dirty="0" err="1" smtClean="0"/>
                        <a:t>Mixia</a:t>
                      </a:r>
                      <a:r>
                        <a:rPr lang="es-PA" dirty="0" smtClean="0"/>
                        <a:t> Cáceres - Licda. </a:t>
                      </a:r>
                      <a:r>
                        <a:rPr lang="es-PA" dirty="0" err="1" smtClean="0"/>
                        <a:t>Mitzila</a:t>
                      </a:r>
                      <a:r>
                        <a:rPr lang="es-PA" dirty="0" smtClean="0"/>
                        <a:t> Méndez  </a:t>
                      </a:r>
                    </a:p>
                    <a:p>
                      <a:endParaRPr lang="es-PA" dirty="0"/>
                    </a:p>
                  </a:txBody>
                  <a:tcPr/>
                </a:tc>
                <a:tc>
                  <a:txBody>
                    <a:bodyPr/>
                    <a:lstStyle/>
                    <a:p>
                      <a:r>
                        <a:rPr lang="es-PA" dirty="0" smtClean="0"/>
                        <a:t>Como Aplicar</a:t>
                      </a:r>
                      <a:r>
                        <a:rPr lang="es-PA" baseline="0" dirty="0" smtClean="0"/>
                        <a:t> una Prueba Pedagógica, errores mas comunes</a:t>
                      </a:r>
                      <a:endParaRPr lang="es-PA" dirty="0"/>
                    </a:p>
                  </a:txBody>
                  <a:tcPr/>
                </a:tc>
              </a:tr>
              <a:tr h="370840">
                <a:tc>
                  <a:txBody>
                    <a:bodyPr/>
                    <a:lstStyle/>
                    <a:p>
                      <a:r>
                        <a:rPr lang="es-PA" dirty="0" smtClean="0"/>
                        <a:t>Agosto</a:t>
                      </a:r>
                      <a:r>
                        <a:rPr lang="es-PA" baseline="0" dirty="0" smtClean="0"/>
                        <a:t> </a:t>
                      </a:r>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Licda. </a:t>
                      </a:r>
                      <a:r>
                        <a:rPr lang="es-PA" dirty="0" err="1" smtClean="0"/>
                        <a:t>Maiza</a:t>
                      </a:r>
                      <a:r>
                        <a:rPr lang="es-PA" dirty="0" smtClean="0"/>
                        <a:t> Price de Castillo</a:t>
                      </a:r>
                    </a:p>
                    <a:p>
                      <a:endParaRPr lang="es-PA" dirty="0"/>
                    </a:p>
                  </a:txBody>
                  <a:tcPr/>
                </a:tc>
                <a:tc>
                  <a:txBody>
                    <a:bodyPr/>
                    <a:lstStyle/>
                    <a:p>
                      <a:r>
                        <a:rPr lang="es-PA" dirty="0" smtClean="0"/>
                        <a:t>Observación</a:t>
                      </a:r>
                      <a:r>
                        <a:rPr lang="es-PA" baseline="0" dirty="0" smtClean="0"/>
                        <a:t> e interpretación  de resultados en las pruebas pedagógicas.</a:t>
                      </a:r>
                      <a:endParaRPr lang="es-PA" dirty="0"/>
                    </a:p>
                  </a:txBody>
                  <a:tcPr/>
                </a:tc>
              </a:tr>
              <a:tr h="370840">
                <a:tc>
                  <a:txBody>
                    <a:bodyPr/>
                    <a:lstStyle/>
                    <a:p>
                      <a:r>
                        <a:rPr lang="es-PA" dirty="0" smtClean="0"/>
                        <a:t>Septiembre</a:t>
                      </a:r>
                      <a:endParaRPr lang="es-PA" dirty="0"/>
                    </a:p>
                  </a:txBody>
                  <a:tcPr/>
                </a:tc>
                <a:tc>
                  <a:txBody>
                    <a:bodyPr/>
                    <a:lstStyle/>
                    <a:p>
                      <a:r>
                        <a:rPr lang="es-PA" dirty="0" smtClean="0"/>
                        <a:t>Licda.</a:t>
                      </a:r>
                      <a:r>
                        <a:rPr lang="es-PA" baseline="0" dirty="0" smtClean="0"/>
                        <a:t> </a:t>
                      </a:r>
                      <a:r>
                        <a:rPr lang="es-PA" baseline="0" dirty="0" err="1" smtClean="0"/>
                        <a:t>Evidelia</a:t>
                      </a:r>
                      <a:r>
                        <a:rPr lang="es-PA" baseline="0" dirty="0" smtClean="0"/>
                        <a:t> De La Flor –Licda. </a:t>
                      </a:r>
                      <a:r>
                        <a:rPr lang="es-PA" baseline="0" dirty="0" err="1" smtClean="0"/>
                        <a:t>Mitzila</a:t>
                      </a:r>
                      <a:r>
                        <a:rPr lang="es-PA" baseline="0" dirty="0" smtClean="0"/>
                        <a:t> Méndez – Licda. Sonia Green </a:t>
                      </a:r>
                      <a:endParaRPr lang="es-PA" dirty="0"/>
                    </a:p>
                  </a:txBody>
                  <a:tcPr/>
                </a:tc>
                <a:tc>
                  <a:txBody>
                    <a:bodyPr/>
                    <a:lstStyle/>
                    <a:p>
                      <a:r>
                        <a:rPr lang="es-PA" dirty="0" smtClean="0"/>
                        <a:t>Orientaciones pedagógicas – Abuso y Maltrato Infantil</a:t>
                      </a:r>
                      <a:endParaRPr lang="es-PA" dirty="0"/>
                    </a:p>
                  </a:txBody>
                  <a:tcPr/>
                </a:tc>
              </a:tr>
              <a:tr h="370840">
                <a:tc>
                  <a:txBody>
                    <a:bodyPr/>
                    <a:lstStyle/>
                    <a:p>
                      <a:r>
                        <a:rPr lang="es-PA" dirty="0" smtClean="0"/>
                        <a:t>Octubre</a:t>
                      </a:r>
                      <a:endParaRPr lang="es-PA" dirty="0"/>
                    </a:p>
                  </a:txBody>
                  <a:tcPr/>
                </a:tc>
                <a:tc>
                  <a:txBody>
                    <a:bodyPr/>
                    <a:lstStyle/>
                    <a:p>
                      <a:r>
                        <a:rPr lang="es-PA" dirty="0" smtClean="0"/>
                        <a:t>Maestra Indira Ríos –</a:t>
                      </a:r>
                      <a:r>
                        <a:rPr lang="es-PA" baseline="0" dirty="0" smtClean="0"/>
                        <a:t> Esc. Omar Torrijos Herrera.</a:t>
                      </a:r>
                      <a:endParaRPr lang="es-PA" dirty="0"/>
                    </a:p>
                  </a:txBody>
                  <a:tcPr/>
                </a:tc>
                <a:tc>
                  <a:txBody>
                    <a:bodyPr/>
                    <a:lstStyle/>
                    <a:p>
                      <a:r>
                        <a:rPr lang="es-PA" dirty="0" smtClean="0"/>
                        <a:t>Como Enseñar a Leer</a:t>
                      </a:r>
                      <a:r>
                        <a:rPr lang="es-PA" baseline="0" dirty="0" smtClean="0"/>
                        <a:t> al Niño Sordo.</a:t>
                      </a:r>
                      <a:endParaRPr lang="es-PA" dirty="0"/>
                    </a:p>
                  </a:txBody>
                  <a:tcPr/>
                </a:tc>
              </a:tr>
            </a:tbl>
          </a:graphicData>
        </a:graphic>
      </p:graphicFrame>
    </p:spTree>
    <p:extLst>
      <p:ext uri="{BB962C8B-B14F-4D97-AF65-F5344CB8AC3E}">
        <p14:creationId xmlns:p14="http://schemas.microsoft.com/office/powerpoint/2010/main" val="300298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534400" cy="758952"/>
          </a:xfrm>
          <a:solidFill>
            <a:srgbClr val="002060"/>
          </a:solidFill>
        </p:spPr>
        <p:txBody>
          <a:bodyPr>
            <a:noAutofit/>
          </a:bodyPr>
          <a:lstStyle/>
          <a:p>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Inventario de mobiliario Y equipos </a:t>
            </a:r>
            <a:endPar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Marcador de contenido"/>
          <p:cNvSpPr>
            <a:spLocks noGrp="1"/>
          </p:cNvSpPr>
          <p:nvPr>
            <p:ph idx="1"/>
          </p:nvPr>
        </p:nvSpPr>
        <p:spPr/>
        <p:txBody>
          <a:bodyPr/>
          <a:lstStyle/>
          <a:p>
            <a:r>
              <a:rPr lang="es-PA" dirty="0" smtClean="0"/>
              <a:t>Listar: actualmente utilizables  y los necesarios para el próximo año</a:t>
            </a:r>
            <a:endParaRPr lang="es-PA" dirty="0"/>
          </a:p>
        </p:txBody>
      </p:sp>
    </p:spTree>
    <p:extLst>
      <p:ext uri="{BB962C8B-B14F-4D97-AF65-F5344CB8AC3E}">
        <p14:creationId xmlns:p14="http://schemas.microsoft.com/office/powerpoint/2010/main" val="3493848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534400" cy="504056"/>
          </a:xfrm>
        </p:spPr>
        <p:txBody>
          <a:bodyPr>
            <a:noAutofit/>
          </a:bodyPr>
          <a:lstStyle/>
          <a:p>
            <a:pPr algn="ctr"/>
            <a:r>
              <a:rPr lang="es-ES" sz="2400" dirty="0" smtClean="0">
                <a:solidFill>
                  <a:srgbClr val="6241ED"/>
                </a:solidFill>
              </a:rPr>
              <a:t>ATENCIÓN BRINDADA POR ESPECIALIDAD SIN REPETIR POBLACION</a:t>
            </a:r>
            <a:endParaRPr lang="es-MX" sz="2400" dirty="0">
              <a:solidFill>
                <a:srgbClr val="6241ED"/>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78972399"/>
              </p:ext>
            </p:extLst>
          </p:nvPr>
        </p:nvGraphicFramePr>
        <p:xfrm>
          <a:off x="500034" y="1428736"/>
          <a:ext cx="8358246" cy="4714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779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611560" y="332656"/>
            <a:ext cx="7920880" cy="5688632"/>
          </a:xfrm>
        </p:spPr>
        <p:txBody>
          <a:bodyPr>
            <a:normAutofit/>
          </a:bodyPr>
          <a:lstStyle/>
          <a:p>
            <a:r>
              <a:rPr lang="es-PA" sz="8000" dirty="0" smtClean="0"/>
              <a:t>Anexo</a:t>
            </a:r>
          </a:p>
          <a:p>
            <a:endParaRPr lang="es-PA" sz="8000" dirty="0"/>
          </a:p>
          <a:p>
            <a:r>
              <a:rPr lang="es-PA" sz="2400" dirty="0" smtClean="0"/>
              <a:t>SOLO COLOCAR ALGUNA ACTIVIDAD SOBRESALIENTE O ALGUN PROYECTO que se desarrollo DURANTE EL 2015</a:t>
            </a:r>
            <a:endParaRPr lang="es-PA"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47664" y="1628800"/>
            <a:ext cx="6591985" cy="3777622"/>
          </a:xfrm>
        </p:spPr>
        <p:txBody>
          <a:bodyPr>
            <a:normAutofit/>
          </a:bodyPr>
          <a:lstStyle/>
          <a:p>
            <a:pPr algn="ctr">
              <a:buNone/>
            </a:pPr>
            <a:r>
              <a:rPr lang="es-PA" sz="4800" dirty="0" smtClean="0">
                <a:solidFill>
                  <a:srgbClr val="002060"/>
                </a:solidFill>
              </a:rPr>
              <a:t>ANEXO 1</a:t>
            </a:r>
          </a:p>
          <a:p>
            <a:pPr algn="ctr">
              <a:buNone/>
            </a:pPr>
            <a:endParaRPr lang="es-PA" sz="4800" dirty="0" smtClean="0">
              <a:solidFill>
                <a:srgbClr val="002060"/>
              </a:solidFill>
            </a:endParaRPr>
          </a:p>
          <a:p>
            <a:pPr algn="ctr">
              <a:buNone/>
            </a:pPr>
            <a:r>
              <a:rPr lang="es-PA" sz="4800" dirty="0" smtClean="0">
                <a:solidFill>
                  <a:srgbClr val="002060"/>
                </a:solidFill>
              </a:rPr>
              <a:t>INFORME DE LA FERIA DE LA SALUD</a:t>
            </a:r>
            <a:endParaRPr lang="es-PA" sz="4800"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A" sz="2400" dirty="0" smtClean="0"/>
              <a:t>ADJUNTO INFORME DE LA FERIA DE LA SALUD (ABRIR EN HIPÉRVINCULO)</a:t>
            </a:r>
            <a:endParaRPr lang="es-PA" sz="2400" dirty="0"/>
          </a:p>
        </p:txBody>
      </p:sp>
      <p:sp>
        <p:nvSpPr>
          <p:cNvPr id="4" name="3 Marcador de contenido"/>
          <p:cNvSpPr>
            <a:spLocks noGrp="1"/>
          </p:cNvSpPr>
          <p:nvPr>
            <p:ph idx="1"/>
          </p:nvPr>
        </p:nvSpPr>
        <p:spPr/>
        <p:txBody>
          <a:bodyPr/>
          <a:lstStyle/>
          <a:p>
            <a:r>
              <a:rPr lang="es-ES" dirty="0" smtClean="0">
                <a:solidFill>
                  <a:srgbClr val="FF0000"/>
                </a:solidFill>
              </a:rPr>
              <a:t>Si colocan algún DOCUMENTO cerciórense de que el hipervínculo quede anclado, ya que puede aparecer el link pero no esta el archivo. (ojo) de no ser posible simplemente agreguenlo aparte como documento de </a:t>
            </a:r>
            <a:r>
              <a:rPr lang="es-ES" dirty="0" err="1" smtClean="0">
                <a:solidFill>
                  <a:srgbClr val="FF0000"/>
                </a:solidFill>
              </a:rPr>
              <a:t>word</a:t>
            </a:r>
            <a:r>
              <a:rPr lang="es-ES" dirty="0" smtClean="0">
                <a:solidFill>
                  <a:srgbClr val="FF0000"/>
                </a:solidFill>
              </a:rPr>
              <a:t>.</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348880"/>
            <a:ext cx="8503920" cy="3270104"/>
          </a:xfrm>
        </p:spPr>
        <p:txBody>
          <a:bodyPr>
            <a:normAutofit/>
          </a:bodyPr>
          <a:lstStyle/>
          <a:p>
            <a:pPr algn="ctr">
              <a:buNone/>
            </a:pPr>
            <a:r>
              <a:rPr lang="es-PA" sz="4400" dirty="0" smtClean="0">
                <a:solidFill>
                  <a:srgbClr val="002060"/>
                </a:solidFill>
              </a:rPr>
              <a:t>ANEXO 1</a:t>
            </a:r>
          </a:p>
          <a:p>
            <a:pPr algn="ctr">
              <a:buNone/>
            </a:pPr>
            <a:r>
              <a:rPr lang="es-PA" sz="4400" dirty="0" smtClean="0">
                <a:solidFill>
                  <a:srgbClr val="002060"/>
                </a:solidFill>
              </a:rPr>
              <a:t>FOTOS DE ACTIVIDADES REALIZADAS</a:t>
            </a:r>
            <a:endParaRPr lang="es-PA" sz="4400"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9552" y="332656"/>
            <a:ext cx="3816424" cy="646331"/>
          </a:xfrm>
          <a:prstGeom prst="rect">
            <a:avLst/>
          </a:prstGeom>
          <a:noFill/>
        </p:spPr>
        <p:txBody>
          <a:bodyPr wrap="square" rtlCol="0">
            <a:spAutoFit/>
          </a:bodyPr>
          <a:lstStyle/>
          <a:p>
            <a:pPr algn="ctr"/>
            <a:r>
              <a:rPr lang="es-ES" dirty="0"/>
              <a:t>Licda. Elidía Marín Trabajadora Social </a:t>
            </a:r>
            <a:r>
              <a:rPr lang="es-ES" dirty="0" smtClean="0"/>
              <a:t>/Enlace </a:t>
            </a:r>
            <a:r>
              <a:rPr lang="es-ES" dirty="0"/>
              <a:t>de Panamá </a:t>
            </a:r>
            <a:r>
              <a:rPr lang="es-ES" dirty="0" smtClean="0"/>
              <a:t>Oeste</a:t>
            </a:r>
            <a:r>
              <a:rPr lang="es-ES" dirty="0"/>
              <a:t>.</a:t>
            </a:r>
            <a:endParaRPr lang="es-MX" dirty="0"/>
          </a:p>
        </p:txBody>
      </p:sp>
      <p:sp>
        <p:nvSpPr>
          <p:cNvPr id="14" name="13 CuadroTexto"/>
          <p:cNvSpPr txBox="1"/>
          <p:nvPr/>
        </p:nvSpPr>
        <p:spPr>
          <a:xfrm>
            <a:off x="5148064" y="471155"/>
            <a:ext cx="3384376" cy="369332"/>
          </a:xfrm>
          <a:prstGeom prst="rect">
            <a:avLst/>
          </a:prstGeom>
          <a:noFill/>
        </p:spPr>
        <p:txBody>
          <a:bodyPr wrap="square" rtlCol="0">
            <a:spAutoFit/>
          </a:bodyPr>
          <a:lstStyle/>
          <a:p>
            <a:pPr algn="ctr"/>
            <a:r>
              <a:rPr lang="es-ES" dirty="0" smtClean="0"/>
              <a:t>Equipo SAE Gira por El Canal.</a:t>
            </a:r>
            <a:endParaRPr lang="es-MX" dirty="0"/>
          </a:p>
        </p:txBody>
      </p:sp>
      <p:sp>
        <p:nvSpPr>
          <p:cNvPr id="10" name="9 CuadroTexto"/>
          <p:cNvSpPr txBox="1"/>
          <p:nvPr/>
        </p:nvSpPr>
        <p:spPr>
          <a:xfrm>
            <a:off x="395536" y="33569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11" name="10 CuadroTexto"/>
          <p:cNvSpPr txBox="1"/>
          <p:nvPr/>
        </p:nvSpPr>
        <p:spPr>
          <a:xfrm>
            <a:off x="4860032" y="1628800"/>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extLst>
      <p:ext uri="{BB962C8B-B14F-4D97-AF65-F5344CB8AC3E}">
        <p14:creationId xmlns:p14="http://schemas.microsoft.com/office/powerpoint/2010/main" val="677328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4860032" y="620688"/>
            <a:ext cx="3600400" cy="2376264"/>
          </a:xfrm>
        </p:spPr>
        <p:txBody>
          <a:bodyPr>
            <a:normAutofit lnSpcReduction="10000"/>
          </a:bodyPr>
          <a:lstStyle/>
          <a:p>
            <a:pPr marL="0" indent="0">
              <a:buNone/>
            </a:pPr>
            <a:r>
              <a:rPr lang="es-PA" sz="1600" dirty="0" smtClean="0"/>
              <a:t>JORNADAS PEDAGOGICAS SOBRE </a:t>
            </a:r>
          </a:p>
          <a:p>
            <a:pPr marL="0" indent="0">
              <a:buNone/>
            </a:pPr>
            <a:r>
              <a:rPr lang="es-PA" sz="1600" dirty="0" smtClean="0"/>
              <a:t>ADECUACIONES </a:t>
            </a:r>
          </a:p>
          <a:p>
            <a:pPr marL="0" indent="0">
              <a:buNone/>
            </a:pPr>
            <a:r>
              <a:rPr lang="es-PA" sz="1600" dirty="0" smtClean="0"/>
              <a:t>CURRICULARES</a:t>
            </a:r>
          </a:p>
          <a:p>
            <a:pPr marL="0" indent="0">
              <a:buNone/>
            </a:pPr>
            <a:r>
              <a:rPr lang="es-PA" sz="1600" dirty="0" smtClean="0"/>
              <a:t>DIRIGIDAS A DOCENTES REGULARES </a:t>
            </a:r>
          </a:p>
          <a:p>
            <a:pPr marL="0" indent="0">
              <a:buNone/>
            </a:pPr>
            <a:r>
              <a:rPr lang="es-PA" sz="1600" dirty="0" smtClean="0"/>
              <a:t>DE DIFERENTES</a:t>
            </a:r>
          </a:p>
          <a:p>
            <a:pPr marL="0" indent="0">
              <a:buNone/>
            </a:pPr>
            <a:r>
              <a:rPr lang="es-PA" sz="1600" dirty="0" smtClean="0"/>
              <a:t>CENTROS EDUCATIVOS</a:t>
            </a:r>
            <a:endParaRPr lang="es-PA" sz="1600" dirty="0"/>
          </a:p>
        </p:txBody>
      </p:sp>
      <p:sp>
        <p:nvSpPr>
          <p:cNvPr id="5" name="4 CuadroTexto"/>
          <p:cNvSpPr txBox="1"/>
          <p:nvPr/>
        </p:nvSpPr>
        <p:spPr>
          <a:xfrm>
            <a:off x="4644008" y="3212976"/>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6" name="5 CuadroTexto"/>
          <p:cNvSpPr txBox="1"/>
          <p:nvPr/>
        </p:nvSpPr>
        <p:spPr>
          <a:xfrm>
            <a:off x="323528" y="1052736"/>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extLst>
      <p:ext uri="{BB962C8B-B14F-4D97-AF65-F5344CB8AC3E}">
        <p14:creationId xmlns:p14="http://schemas.microsoft.com/office/powerpoint/2010/main" val="4242791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395536" y="188640"/>
            <a:ext cx="8208912" cy="1008112"/>
          </a:xfrm>
        </p:spPr>
        <p:txBody>
          <a:bodyPr>
            <a:normAutofit fontScale="25000" lnSpcReduction="20000"/>
          </a:bodyPr>
          <a:lstStyle/>
          <a:p>
            <a:endParaRPr lang="es-PA" dirty="0" smtClean="0"/>
          </a:p>
          <a:p>
            <a:endParaRPr lang="es-PA" dirty="0"/>
          </a:p>
          <a:p>
            <a:r>
              <a:rPr lang="es-PA" sz="7200" dirty="0" smtClean="0"/>
              <a:t>ORIENTACION A LOS DOCENTES DE EDUCACION ESPECIAL SOBRE PROBLEMAS SOCIALES MAS COMUNES.</a:t>
            </a:r>
            <a:endParaRPr lang="es-PA" sz="7200" dirty="0"/>
          </a:p>
        </p:txBody>
      </p:sp>
      <p:sp>
        <p:nvSpPr>
          <p:cNvPr id="7" name="6 CuadroTexto"/>
          <p:cNvSpPr txBox="1"/>
          <p:nvPr/>
        </p:nvSpPr>
        <p:spPr>
          <a:xfrm>
            <a:off x="395536" y="33569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8" name="7 CuadroTexto"/>
          <p:cNvSpPr txBox="1"/>
          <p:nvPr/>
        </p:nvSpPr>
        <p:spPr>
          <a:xfrm>
            <a:off x="4860032" y="1628800"/>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extLst>
      <p:ext uri="{BB962C8B-B14F-4D97-AF65-F5344CB8AC3E}">
        <p14:creationId xmlns:p14="http://schemas.microsoft.com/office/powerpoint/2010/main" val="1126931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b="1" i="1" dirty="0">
                <a:solidFill>
                  <a:srgbClr val="6241ED"/>
                </a:solidFill>
                <a:latin typeface="Arial" pitchFamily="34" charset="0"/>
                <a:cs typeface="Arial" pitchFamily="34" charset="0"/>
              </a:rPr>
              <a:t>Servicio de Apoyo </a:t>
            </a:r>
            <a:r>
              <a:rPr lang="es-PA" b="1" i="1" dirty="0" smtClean="0">
                <a:solidFill>
                  <a:srgbClr val="6241ED"/>
                </a:solidFill>
                <a:latin typeface="Arial" pitchFamily="34" charset="0"/>
                <a:cs typeface="Arial" pitchFamily="34" charset="0"/>
              </a:rPr>
              <a:t>Educativo de Herrera</a:t>
            </a:r>
            <a:endParaRPr lang="es-MX" b="1" i="1" dirty="0">
              <a:solidFill>
                <a:srgbClr val="6241ED"/>
              </a:solidFill>
            </a:endParaRPr>
          </a:p>
        </p:txBody>
      </p:sp>
      <p:sp>
        <p:nvSpPr>
          <p:cNvPr id="3" name="2 Marcador de texto"/>
          <p:cNvSpPr>
            <a:spLocks noGrp="1"/>
          </p:cNvSpPr>
          <p:nvPr>
            <p:ph type="body" idx="1"/>
          </p:nvPr>
        </p:nvSpPr>
        <p:spPr>
          <a:xfrm>
            <a:off x="2790120" y="1776068"/>
            <a:ext cx="2874596" cy="576262"/>
          </a:xfrm>
        </p:spPr>
        <p:txBody>
          <a:bodyPr>
            <a:normAutofit fontScale="92500"/>
          </a:bodyPr>
          <a:lstStyle/>
          <a:p>
            <a:pPr algn="ctr"/>
            <a:r>
              <a:rPr lang="es-PA" dirty="0"/>
              <a:t>OBJETIVO GENERAL</a:t>
            </a:r>
            <a:endParaRPr lang="es-MX" dirty="0"/>
          </a:p>
        </p:txBody>
      </p:sp>
      <p:sp>
        <p:nvSpPr>
          <p:cNvPr id="4" name="3 Marcador de contenido"/>
          <p:cNvSpPr>
            <a:spLocks noGrp="1"/>
          </p:cNvSpPr>
          <p:nvPr>
            <p:ph sz="half" idx="2"/>
          </p:nvPr>
        </p:nvSpPr>
        <p:spPr>
          <a:xfrm>
            <a:off x="323528" y="1905000"/>
            <a:ext cx="4041648" cy="4262284"/>
          </a:xfrm>
        </p:spPr>
        <p:txBody>
          <a:bodyPr>
            <a:normAutofit/>
          </a:bodyPr>
          <a:lstStyle/>
          <a:p>
            <a:pPr algn="just"/>
            <a:r>
              <a:rPr lang="es-PA" sz="1600" dirty="0" smtClean="0">
                <a:latin typeface="Times New Roman" pitchFamily="18" charset="0"/>
                <a:cs typeface="Times New Roman" pitchFamily="18" charset="0"/>
              </a:rPr>
              <a:t>Contribuir</a:t>
            </a:r>
            <a:r>
              <a:rPr lang="es-PA" sz="1800" dirty="0" smtClean="0"/>
              <a:t>.</a:t>
            </a:r>
            <a:endParaRPr lang="es-MX" sz="1800" dirty="0"/>
          </a:p>
        </p:txBody>
      </p:sp>
      <p:sp>
        <p:nvSpPr>
          <p:cNvPr id="5" name="4 Marcador de texto"/>
          <p:cNvSpPr>
            <a:spLocks noGrp="1"/>
          </p:cNvSpPr>
          <p:nvPr>
            <p:ph type="body" sz="quarter" idx="3"/>
          </p:nvPr>
        </p:nvSpPr>
        <p:spPr/>
        <p:txBody>
          <a:bodyPr>
            <a:normAutofit fontScale="77500" lnSpcReduction="20000"/>
          </a:bodyPr>
          <a:lstStyle/>
          <a:p>
            <a:pPr algn="ctr"/>
            <a:r>
              <a:rPr lang="es-PA" dirty="0" smtClean="0"/>
              <a:t>OBJETIVOS ESPECÍFICOS</a:t>
            </a:r>
            <a:endParaRPr lang="es-MX" dirty="0"/>
          </a:p>
        </p:txBody>
      </p:sp>
      <p:sp>
        <p:nvSpPr>
          <p:cNvPr id="6" name="5 Marcador de contenido"/>
          <p:cNvSpPr>
            <a:spLocks noGrp="1"/>
          </p:cNvSpPr>
          <p:nvPr>
            <p:ph sz="quarter" idx="4"/>
          </p:nvPr>
        </p:nvSpPr>
        <p:spPr>
          <a:xfrm>
            <a:off x="4644008" y="2276872"/>
            <a:ext cx="4038600" cy="3822192"/>
          </a:xfrm>
        </p:spPr>
        <p:txBody>
          <a:bodyPr>
            <a:noAutofit/>
          </a:bodyPr>
          <a:lstStyle/>
          <a:p>
            <a:pPr lvl="0" algn="just"/>
            <a:r>
              <a:rPr lang="es-PA" sz="1600" dirty="0" smtClean="0">
                <a:latin typeface="Times New Roman" pitchFamily="18" charset="0"/>
                <a:cs typeface="Times New Roman" pitchFamily="18" charset="0"/>
              </a:rPr>
              <a:t>Garantizar </a:t>
            </a:r>
          </a:p>
          <a:p>
            <a:pPr lvl="0" algn="just"/>
            <a:endParaRPr lang="es-PA" sz="1600" dirty="0">
              <a:latin typeface="Times New Roman" pitchFamily="18" charset="0"/>
              <a:cs typeface="Times New Roman" pitchFamily="18" charset="0"/>
            </a:endParaRPr>
          </a:p>
          <a:p>
            <a:pPr lvl="0" algn="just"/>
            <a:endParaRPr lang="es-PA" sz="1600" dirty="0" smtClean="0">
              <a:latin typeface="Times New Roman" pitchFamily="18" charset="0"/>
              <a:cs typeface="Times New Roman" pitchFamily="18" charset="0"/>
            </a:endParaRPr>
          </a:p>
          <a:p>
            <a:pPr lvl="0" algn="just"/>
            <a:r>
              <a:rPr lang="es-PA" sz="1600" dirty="0" smtClean="0">
                <a:latin typeface="Times New Roman" pitchFamily="18" charset="0"/>
                <a:cs typeface="Times New Roman" pitchFamily="18" charset="0"/>
              </a:rPr>
              <a:t>Ejecutar </a:t>
            </a:r>
          </a:p>
          <a:p>
            <a:pPr lvl="0" algn="just"/>
            <a:endParaRPr lang="es-PA" sz="1600" dirty="0">
              <a:latin typeface="Times New Roman" pitchFamily="18" charset="0"/>
              <a:cs typeface="Times New Roman" pitchFamily="18" charset="0"/>
            </a:endParaRPr>
          </a:p>
          <a:p>
            <a:pPr lvl="0" algn="just"/>
            <a:endParaRPr lang="es-PA" sz="1600" dirty="0" smtClean="0">
              <a:latin typeface="Times New Roman" pitchFamily="18" charset="0"/>
              <a:cs typeface="Times New Roman" pitchFamily="18" charset="0"/>
            </a:endParaRPr>
          </a:p>
          <a:p>
            <a:pPr lvl="0" algn="just"/>
            <a:r>
              <a:rPr lang="es-PA" sz="1600" dirty="0" smtClean="0">
                <a:latin typeface="Times New Roman" pitchFamily="18" charset="0"/>
                <a:cs typeface="Times New Roman" pitchFamily="18" charset="0"/>
              </a:rPr>
              <a:t>Orientar</a:t>
            </a:r>
            <a:endParaRPr lang="es-MX" sz="1600" dirty="0"/>
          </a:p>
        </p:txBody>
      </p:sp>
    </p:spTree>
    <p:extLst>
      <p:ext uri="{BB962C8B-B14F-4D97-AF65-F5344CB8AC3E}">
        <p14:creationId xmlns:p14="http://schemas.microsoft.com/office/powerpoint/2010/main" val="129928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534400" cy="758952"/>
          </a:xfrm>
        </p:spPr>
        <p:txBody>
          <a:bodyPr>
            <a:normAutofit/>
          </a:bodyPr>
          <a:lstStyle/>
          <a:p>
            <a:r>
              <a:rPr lang="es-PA" sz="2400" dirty="0" smtClean="0"/>
              <a:t>VISITAS DOMICILIARIAS REALIZADAS POR EL EQUIPO S.A.E </a:t>
            </a:r>
            <a:endParaRPr lang="es-PA" sz="2400" dirty="0"/>
          </a:p>
        </p:txBody>
      </p:sp>
      <p:sp>
        <p:nvSpPr>
          <p:cNvPr id="7" name="6 CuadroTexto"/>
          <p:cNvSpPr txBox="1"/>
          <p:nvPr/>
        </p:nvSpPr>
        <p:spPr>
          <a:xfrm>
            <a:off x="395536" y="33569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8" name="7 CuadroTexto"/>
          <p:cNvSpPr txBox="1"/>
          <p:nvPr/>
        </p:nvSpPr>
        <p:spPr>
          <a:xfrm>
            <a:off x="4860032" y="15567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extLst>
      <p:ext uri="{BB962C8B-B14F-4D97-AF65-F5344CB8AC3E}">
        <p14:creationId xmlns:p14="http://schemas.microsoft.com/office/powerpoint/2010/main" val="1329216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323528" y="188640"/>
            <a:ext cx="8518720" cy="905272"/>
          </a:xfrm>
        </p:spPr>
        <p:txBody>
          <a:bodyPr>
            <a:normAutofit lnSpcReduction="10000"/>
          </a:bodyPr>
          <a:lstStyle/>
          <a:p>
            <a:r>
              <a:rPr lang="es-PA" sz="1800" dirty="0" smtClean="0"/>
              <a:t>BRINDIS PARA DOCENTES DE EDUCACION ESPECIAL QUE PARTICIPARON EN JORNADA PEDAGOGICA SOBRE PLANIFICACION DIDACTICA POR COMPETENCIAS.</a:t>
            </a:r>
            <a:endParaRPr lang="es-PA" sz="1800" dirty="0"/>
          </a:p>
        </p:txBody>
      </p:sp>
      <p:sp>
        <p:nvSpPr>
          <p:cNvPr id="6" name="5 CuadroTexto"/>
          <p:cNvSpPr txBox="1"/>
          <p:nvPr/>
        </p:nvSpPr>
        <p:spPr>
          <a:xfrm>
            <a:off x="323528" y="15567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8" name="7 CuadroTexto"/>
          <p:cNvSpPr txBox="1"/>
          <p:nvPr/>
        </p:nvSpPr>
        <p:spPr>
          <a:xfrm>
            <a:off x="4860032" y="3284984"/>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extLst>
      <p:ext uri="{BB962C8B-B14F-4D97-AF65-F5344CB8AC3E}">
        <p14:creationId xmlns:p14="http://schemas.microsoft.com/office/powerpoint/2010/main" val="655862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PA" sz="4400" dirty="0" smtClean="0">
                <a:solidFill>
                  <a:srgbClr val="002060"/>
                </a:solidFill>
              </a:rPr>
              <a:t>ANEXO 3</a:t>
            </a:r>
          </a:p>
          <a:p>
            <a:pPr algn="ctr">
              <a:buNone/>
            </a:pPr>
            <a:endParaRPr lang="es-PA" sz="4400" dirty="0" smtClean="0">
              <a:solidFill>
                <a:srgbClr val="002060"/>
              </a:solidFill>
            </a:endParaRPr>
          </a:p>
          <a:p>
            <a:pPr algn="ctr">
              <a:buNone/>
            </a:pPr>
            <a:r>
              <a:rPr lang="es-PA" sz="4400" dirty="0" smtClean="0">
                <a:solidFill>
                  <a:srgbClr val="002060"/>
                </a:solidFill>
              </a:rPr>
              <a:t>SEMANA DE LA DISCAPACIDAD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b="1" dirty="0" smtClean="0"/>
              <a:t>OBJETIVO GENERAL</a:t>
            </a:r>
            <a:endParaRPr lang="es-PA" b="1" dirty="0"/>
          </a:p>
        </p:txBody>
      </p:sp>
      <p:sp>
        <p:nvSpPr>
          <p:cNvPr id="3" name="2 Marcador de contenido"/>
          <p:cNvSpPr>
            <a:spLocks noGrp="1"/>
          </p:cNvSpPr>
          <p:nvPr>
            <p:ph idx="1"/>
          </p:nvPr>
        </p:nvSpPr>
        <p:spPr/>
        <p:txBody>
          <a:bodyPr/>
          <a:lstStyle/>
          <a:p>
            <a:pPr>
              <a:buNone/>
            </a:pPr>
            <a:r>
              <a:rPr lang="es-ES" b="1" dirty="0" smtClean="0"/>
              <a:t>OBJETIVO GENERAL: </a:t>
            </a:r>
            <a:endParaRPr lang="es-PA" dirty="0" smtClean="0"/>
          </a:p>
          <a:p>
            <a:pPr lvl="0" algn="just"/>
            <a:r>
              <a:rPr lang="es-ES" dirty="0" smtClean="0"/>
              <a:t>Fomentar </a:t>
            </a:r>
          </a:p>
          <a:p>
            <a:pPr lvl="0" algn="just"/>
            <a:endParaRPr lang="es-ES" dirty="0"/>
          </a:p>
          <a:p>
            <a:pPr lvl="0" algn="just"/>
            <a:endParaRPr lang="es-ES" dirty="0" smtClean="0"/>
          </a:p>
          <a:p>
            <a:pPr lvl="0" algn="just"/>
            <a:endParaRPr lang="es-ES" dirty="0"/>
          </a:p>
          <a:p>
            <a:pPr lvl="0" algn="just"/>
            <a:r>
              <a:rPr lang="es-ES" dirty="0" smtClean="0"/>
              <a:t>Resaltar</a:t>
            </a:r>
            <a:endParaRPr lang="es-P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ACTIVIDADES</a:t>
            </a:r>
            <a:endParaRPr lang="es-PA" dirty="0"/>
          </a:p>
        </p:txBody>
      </p:sp>
      <p:sp>
        <p:nvSpPr>
          <p:cNvPr id="3" name="2 Marcador de contenido"/>
          <p:cNvSpPr>
            <a:spLocks noGrp="1"/>
          </p:cNvSpPr>
          <p:nvPr>
            <p:ph idx="1"/>
          </p:nvPr>
        </p:nvSpPr>
        <p:spPr/>
        <p:txBody>
          <a:bodyPr>
            <a:normAutofit/>
          </a:bodyPr>
          <a:lstStyle/>
          <a:p>
            <a:pPr algn="just"/>
            <a:r>
              <a:rPr lang="es-ES" dirty="0" smtClean="0"/>
              <a:t>Confección</a:t>
            </a:r>
          </a:p>
          <a:p>
            <a:pPr algn="just"/>
            <a:endParaRPr lang="es-ES" dirty="0"/>
          </a:p>
          <a:p>
            <a:pPr algn="just"/>
            <a:endParaRPr lang="es-PA" dirty="0" smtClean="0"/>
          </a:p>
          <a:p>
            <a:pPr algn="just"/>
            <a:r>
              <a:rPr lang="es-ES" dirty="0" smtClean="0"/>
              <a:t>Se realizaron </a:t>
            </a:r>
          </a:p>
          <a:p>
            <a:pPr algn="just"/>
            <a:endParaRPr lang="es-ES" dirty="0"/>
          </a:p>
          <a:p>
            <a:pPr algn="just"/>
            <a:endParaRPr lang="es-ES" dirty="0" smtClean="0"/>
          </a:p>
          <a:p>
            <a:pPr algn="just"/>
            <a:r>
              <a:rPr lang="es-ES" dirty="0" smtClean="0"/>
              <a:t>Se compartió</a:t>
            </a:r>
            <a:endParaRPr lang="es-P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dirty="0" smtClean="0"/>
              <a:t>FOTOS DE LA SEMANA DE LA DISCAPACIDAD</a:t>
            </a:r>
            <a:endParaRPr lang="es-PA" dirty="0"/>
          </a:p>
        </p:txBody>
      </p:sp>
      <p:sp>
        <p:nvSpPr>
          <p:cNvPr id="7" name="6 CuadroTexto"/>
          <p:cNvSpPr txBox="1"/>
          <p:nvPr/>
        </p:nvSpPr>
        <p:spPr>
          <a:xfrm>
            <a:off x="441553" y="3284984"/>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8" name="7 CuadroTexto"/>
          <p:cNvSpPr txBox="1"/>
          <p:nvPr/>
        </p:nvSpPr>
        <p:spPr>
          <a:xfrm>
            <a:off x="4860032" y="15567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dirty="0" smtClean="0"/>
              <a:t>FOTOS DE LA SEMANA DE LA DISCAPACIDAD</a:t>
            </a:r>
            <a:endParaRPr lang="es-PA" dirty="0"/>
          </a:p>
        </p:txBody>
      </p:sp>
      <p:sp>
        <p:nvSpPr>
          <p:cNvPr id="7" name="6 CuadroTexto"/>
          <p:cNvSpPr txBox="1"/>
          <p:nvPr/>
        </p:nvSpPr>
        <p:spPr>
          <a:xfrm>
            <a:off x="467544" y="33569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8" name="7 CuadroTexto"/>
          <p:cNvSpPr txBox="1"/>
          <p:nvPr/>
        </p:nvSpPr>
        <p:spPr>
          <a:xfrm>
            <a:off x="4860032" y="1523030"/>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dirty="0" smtClean="0"/>
              <a:t>FOTOS DE LA SEMANA DE LA DISCAPACIDAD</a:t>
            </a:r>
            <a:endParaRPr lang="es-PA" dirty="0"/>
          </a:p>
        </p:txBody>
      </p:sp>
      <p:sp>
        <p:nvSpPr>
          <p:cNvPr id="8" name="7 CuadroTexto"/>
          <p:cNvSpPr txBox="1"/>
          <p:nvPr/>
        </p:nvSpPr>
        <p:spPr>
          <a:xfrm>
            <a:off x="467544" y="1556792"/>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
        <p:nvSpPr>
          <p:cNvPr id="9" name="8 CuadroTexto"/>
          <p:cNvSpPr txBox="1"/>
          <p:nvPr/>
        </p:nvSpPr>
        <p:spPr>
          <a:xfrm>
            <a:off x="4860032" y="3284984"/>
            <a:ext cx="396044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endParaRPr lang="es-ES" dirty="0" smtClean="0"/>
          </a:p>
          <a:p>
            <a:endParaRPr lang="es-ES" dirty="0"/>
          </a:p>
          <a:p>
            <a:endParaRPr lang="es-ES" dirty="0" smtClean="0"/>
          </a:p>
          <a:p>
            <a:endParaRPr lang="es-ES" dirty="0"/>
          </a:p>
          <a:p>
            <a:endParaRPr lang="es-ES" dirty="0" smtClean="0"/>
          </a:p>
          <a:p>
            <a:pPr algn="ctr"/>
            <a:r>
              <a:rPr lang="es-ES" dirty="0" smtClean="0"/>
              <a:t>Foto</a:t>
            </a:r>
            <a:endParaRPr lang="es-ES" dirty="0"/>
          </a:p>
          <a:p>
            <a:endParaRPr lang="es-ES" dirty="0" smtClean="0"/>
          </a:p>
          <a:p>
            <a:endParaRPr lang="es-ES" dirty="0"/>
          </a:p>
          <a:p>
            <a:endParaRPr lang="es-ES" dirty="0" smtClean="0"/>
          </a:p>
          <a:p>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PA" sz="4800" dirty="0" smtClean="0">
                <a:solidFill>
                  <a:srgbClr val="002060"/>
                </a:solidFill>
              </a:rPr>
              <a:t>ANEXO 4</a:t>
            </a:r>
          </a:p>
          <a:p>
            <a:pPr algn="ctr">
              <a:buNone/>
            </a:pPr>
            <a:r>
              <a:rPr lang="es-PA" sz="4800" dirty="0" smtClean="0">
                <a:solidFill>
                  <a:srgbClr val="002060"/>
                </a:solidFill>
              </a:rPr>
              <a:t>PLAN OPERATIVO 2016</a:t>
            </a:r>
          </a:p>
          <a:p>
            <a:pPr algn="ctr">
              <a:buNone/>
            </a:pPr>
            <a:endParaRPr lang="es-PA" sz="4800" dirty="0">
              <a:solidFill>
                <a:srgbClr val="00206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43100" y="2214157"/>
            <a:ext cx="6591300" cy="36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31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ACTIVIDADES DESCATADAS REALIZADAS</a:t>
            </a:r>
            <a:endParaRPr lang="es-ES" dirty="0"/>
          </a:p>
        </p:txBody>
      </p:sp>
      <p:sp>
        <p:nvSpPr>
          <p:cNvPr id="3" name="2 Marcador de contenido"/>
          <p:cNvSpPr>
            <a:spLocks noGrp="1"/>
          </p:cNvSpPr>
          <p:nvPr>
            <p:ph idx="1"/>
          </p:nvPr>
        </p:nvSpPr>
        <p:spPr/>
        <p:txBody>
          <a:bodyPr>
            <a:normAutofit fontScale="85000" lnSpcReduction="20000"/>
          </a:bodyPr>
          <a:lstStyle/>
          <a:p>
            <a:pPr algn="just">
              <a:buNone/>
            </a:pPr>
            <a:r>
              <a:rPr lang="es-ES" sz="1800" dirty="0" smtClean="0"/>
              <a:t>PRIMER TRIMESTRE :</a:t>
            </a:r>
          </a:p>
          <a:p>
            <a:pPr algn="just"/>
            <a:r>
              <a:rPr lang="es-ES" sz="1800" dirty="0" smtClean="0"/>
              <a:t>Inducción a Directores, Supervisores y Docentes.</a:t>
            </a:r>
          </a:p>
          <a:p>
            <a:pPr algn="just"/>
            <a:r>
              <a:rPr lang="es-ES" sz="1800" dirty="0" smtClean="0"/>
              <a:t>Organización y Programación con las Docentes Especiales para las actividades del año 2012.</a:t>
            </a:r>
          </a:p>
          <a:p>
            <a:pPr algn="just">
              <a:buNone/>
            </a:pPr>
            <a:r>
              <a:rPr lang="es-ES" sz="1800" dirty="0" smtClean="0"/>
              <a:t>SEGUNDO TRIMESTRE</a:t>
            </a:r>
          </a:p>
          <a:p>
            <a:pPr algn="just"/>
            <a:r>
              <a:rPr lang="es-ES" sz="1800" dirty="0" smtClean="0"/>
              <a:t>Atención a Docentes Especiales, Regulares, Directores, Padres de Familia, Estudiantes.</a:t>
            </a:r>
          </a:p>
          <a:p>
            <a:pPr algn="just"/>
            <a:r>
              <a:rPr lang="es-ES" sz="1800" dirty="0" smtClean="0"/>
              <a:t>Gira por el canal (ver anexo).</a:t>
            </a:r>
          </a:p>
          <a:p>
            <a:pPr algn="just">
              <a:buNone/>
            </a:pPr>
            <a:r>
              <a:rPr lang="es-ES" sz="1800" dirty="0" smtClean="0"/>
              <a:t>TERCER TRIMESTRE </a:t>
            </a:r>
          </a:p>
          <a:p>
            <a:pPr algn="just"/>
            <a:r>
              <a:rPr lang="es-ES" sz="1800" dirty="0" smtClean="0"/>
              <a:t>Feria de la salud ( ver anexo).</a:t>
            </a:r>
          </a:p>
          <a:p>
            <a:pPr algn="just"/>
            <a:r>
              <a:rPr lang="es-ES" sz="1800" dirty="0" smtClean="0"/>
              <a:t>Actividades de la semana de la discapacidad (ver anexo). </a:t>
            </a:r>
          </a:p>
          <a:p>
            <a:pPr algn="just"/>
            <a:r>
              <a:rPr lang="es-ES" sz="1800" dirty="0" smtClean="0"/>
              <a:t>Entrega y Revisión de Informes por parte de las Docentes Especiales.</a:t>
            </a:r>
            <a:endParaRPr lang="es-ES" sz="1800" dirty="0"/>
          </a:p>
        </p:txBody>
      </p:sp>
    </p:spTree>
    <p:extLst>
      <p:ext uri="{BB962C8B-B14F-4D97-AF65-F5344CB8AC3E}">
        <p14:creationId xmlns:p14="http://schemas.microsoft.com/office/powerpoint/2010/main" val="3518550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763960" y="3429000"/>
            <a:ext cx="7920880" cy="1872208"/>
          </a:xfrm>
        </p:spPr>
        <p:txBody>
          <a:bodyPr>
            <a:normAutofit lnSpcReduction="10000"/>
          </a:bodyPr>
          <a:lstStyle/>
          <a:p>
            <a:endParaRPr lang="es-PA" dirty="0" smtClean="0"/>
          </a:p>
          <a:p>
            <a:r>
              <a:rPr lang="es-PA" sz="3300" dirty="0" smtClean="0"/>
              <a:t>BREVE DESCRIPCION DE LO que el </a:t>
            </a:r>
            <a:r>
              <a:rPr lang="es-PA" sz="3300" dirty="0" err="1" smtClean="0"/>
              <a:t>sae</a:t>
            </a:r>
            <a:r>
              <a:rPr lang="es-PA" sz="3300" dirty="0" smtClean="0"/>
              <a:t> de esa región desea proponerse para el año siguiente</a:t>
            </a:r>
          </a:p>
          <a:p>
            <a:endParaRPr lang="es-PA" sz="3300" dirty="0"/>
          </a:p>
          <a:p>
            <a:endParaRPr lang="es-PA" sz="3300" dirty="0" smtClean="0"/>
          </a:p>
        </p:txBody>
      </p:sp>
      <p:sp>
        <p:nvSpPr>
          <p:cNvPr id="3" name="8 Subtítulo"/>
          <p:cNvSpPr txBox="1">
            <a:spLocks/>
          </p:cNvSpPr>
          <p:nvPr/>
        </p:nvSpPr>
        <p:spPr>
          <a:xfrm>
            <a:off x="683568" y="692696"/>
            <a:ext cx="7920880" cy="1008112"/>
          </a:xfrm>
          <a:prstGeom prst="rect">
            <a:avLst/>
          </a:prstGeom>
        </p:spPr>
        <p:txBody>
          <a:bodyPr vert="horz">
            <a:normAutofit fontScale="250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s-PA" dirty="0" smtClean="0"/>
          </a:p>
          <a:p>
            <a:r>
              <a:rPr lang="es-PA" sz="12800" dirty="0" smtClean="0"/>
              <a:t>Proyecciones del año siguiente 2016</a:t>
            </a:r>
          </a:p>
        </p:txBody>
      </p:sp>
    </p:spTree>
    <p:extLst>
      <p:ext uri="{BB962C8B-B14F-4D97-AF65-F5344CB8AC3E}">
        <p14:creationId xmlns:p14="http://schemas.microsoft.com/office/powerpoint/2010/main" val="3698442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763960" y="3429000"/>
            <a:ext cx="7920880" cy="1872208"/>
          </a:xfrm>
        </p:spPr>
        <p:txBody>
          <a:bodyPr>
            <a:normAutofit/>
          </a:bodyPr>
          <a:lstStyle/>
          <a:p>
            <a:endParaRPr lang="es-PA" dirty="0" smtClean="0"/>
          </a:p>
          <a:p>
            <a:r>
              <a:rPr lang="es-PA" sz="3300" dirty="0" smtClean="0"/>
              <a:t>Colocar cronograma ANUAL que cursara… tentativo… </a:t>
            </a:r>
            <a:r>
              <a:rPr lang="es-PA" sz="2400" dirty="0" smtClean="0"/>
              <a:t>(esto es pedido por despacho, ojo)</a:t>
            </a:r>
          </a:p>
        </p:txBody>
      </p:sp>
      <p:sp>
        <p:nvSpPr>
          <p:cNvPr id="3" name="8 Subtítulo"/>
          <p:cNvSpPr txBox="1">
            <a:spLocks/>
          </p:cNvSpPr>
          <p:nvPr/>
        </p:nvSpPr>
        <p:spPr>
          <a:xfrm>
            <a:off x="683568" y="692696"/>
            <a:ext cx="7920880" cy="1008112"/>
          </a:xfrm>
          <a:prstGeom prst="rect">
            <a:avLst/>
          </a:prstGeom>
        </p:spPr>
        <p:txBody>
          <a:bodyPr vert="horz">
            <a:normAutofit fontScale="400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s-PA" dirty="0" smtClean="0"/>
          </a:p>
          <a:p>
            <a:r>
              <a:rPr lang="es-PA" sz="12800" dirty="0" smtClean="0"/>
              <a:t>Cronograma</a:t>
            </a:r>
          </a:p>
        </p:txBody>
      </p:sp>
    </p:spTree>
    <p:extLst>
      <p:ext uri="{BB962C8B-B14F-4D97-AF65-F5344CB8AC3E}">
        <p14:creationId xmlns:p14="http://schemas.microsoft.com/office/powerpoint/2010/main" val="3954848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072" y="300608"/>
            <a:ext cx="8534400" cy="1040160"/>
          </a:xfrm>
        </p:spPr>
        <p:txBody>
          <a:bodyPr>
            <a:noAutofit/>
          </a:bodyPr>
          <a:lstStyle/>
          <a:p>
            <a:pPr algn="ctr"/>
            <a:r>
              <a:rPr lang="es-ES" sz="8000" b="1" dirty="0" smtClean="0">
                <a:solidFill>
                  <a:schemeClr val="accent3">
                    <a:lumMod val="60000"/>
                    <a:lumOff val="40000"/>
                  </a:schemeClr>
                </a:solidFill>
                <a:effectLst>
                  <a:outerShdw blurRad="38100" dist="38100" dir="2700000" algn="tl">
                    <a:srgbClr val="000000">
                      <a:alpha val="43137"/>
                    </a:srgbClr>
                  </a:outerShdw>
                </a:effectLst>
                <a:latin typeface="Curlz MT" panose="04040404050702020202" pitchFamily="82" charset="0"/>
              </a:rPr>
              <a:t>GRACIAS</a:t>
            </a:r>
            <a:r>
              <a:rPr lang="es-ES" sz="6600" b="1" dirty="0" smtClean="0">
                <a:solidFill>
                  <a:schemeClr val="accent3">
                    <a:lumMod val="60000"/>
                    <a:lumOff val="40000"/>
                  </a:schemeClr>
                </a:solidFill>
                <a:effectLst>
                  <a:outerShdw blurRad="38100" dist="38100" dir="2700000" algn="tl">
                    <a:srgbClr val="000000">
                      <a:alpha val="43137"/>
                    </a:srgbClr>
                  </a:outerShdw>
                </a:effectLst>
                <a:latin typeface="Curlz MT" panose="04040404050702020202" pitchFamily="82" charset="0"/>
              </a:rPr>
              <a:t>!!!</a:t>
            </a:r>
            <a:endParaRPr lang="es-ES" sz="6600" b="1" dirty="0">
              <a:solidFill>
                <a:schemeClr val="accent3">
                  <a:lumMod val="60000"/>
                  <a:lumOff val="40000"/>
                </a:schemeClr>
              </a:solidFill>
              <a:effectLst>
                <a:outerShdw blurRad="38100" dist="38100" dir="2700000" algn="tl">
                  <a:srgbClr val="000000">
                    <a:alpha val="43137"/>
                  </a:srgbClr>
                </a:outerShdw>
              </a:effectLst>
              <a:latin typeface="Curlz MT" panose="04040404050702020202" pitchFamily="82" charset="0"/>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2276872"/>
            <a:ext cx="6096000" cy="3714750"/>
          </a:xfrm>
          <a:prstGeom prst="rect">
            <a:avLst/>
          </a:prstGeom>
          <a:ln>
            <a:noFill/>
          </a:ln>
          <a:effectLst>
            <a:glow rad="228600">
              <a:schemeClr val="accent2">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3241874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32656"/>
            <a:ext cx="8534400" cy="576064"/>
          </a:xfrm>
          <a:solidFill>
            <a:srgbClr val="002060"/>
          </a:solidFill>
        </p:spPr>
        <p:txBody>
          <a:bodyPr>
            <a:normAutofit/>
          </a:bodyPr>
          <a:lstStyle/>
          <a:p>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PROGRAMAS</a:t>
            </a:r>
            <a:r>
              <a:rPr lang="es-MX" sz="2800" b="1" dirty="0" smtClean="0">
                <a:solidFill>
                  <a:srgbClr val="002060"/>
                </a:solidFill>
              </a:rPr>
              <a:t> </a:t>
            </a: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DESARROLLADOS 2012</a:t>
            </a:r>
            <a:endParaRPr lang="es-ES" sz="2800" b="1" dirty="0">
              <a:solidFill>
                <a:srgbClr val="002060"/>
              </a:solidFill>
            </a:endParaRPr>
          </a:p>
        </p:txBody>
      </p:sp>
      <p:sp>
        <p:nvSpPr>
          <p:cNvPr id="3" name="2 Marcador de contenido"/>
          <p:cNvSpPr>
            <a:spLocks noGrp="1"/>
          </p:cNvSpPr>
          <p:nvPr>
            <p:ph idx="1"/>
          </p:nvPr>
        </p:nvSpPr>
        <p:spPr>
          <a:xfrm>
            <a:off x="323528" y="1268760"/>
            <a:ext cx="8503920" cy="4572000"/>
          </a:xfrm>
          <a:noFill/>
          <a:ln>
            <a:noFill/>
          </a:ln>
        </p:spPr>
        <p:txBody>
          <a:bodyPr/>
          <a:lstStyle/>
          <a:p>
            <a:pPr>
              <a:buNone/>
            </a:pPr>
            <a:endParaRPr lang="es-ES" dirty="0" smtClean="0"/>
          </a:p>
          <a:p>
            <a:pPr>
              <a:buNone/>
            </a:pPr>
            <a:endParaRPr lang="es-ES" dirty="0"/>
          </a:p>
        </p:txBody>
      </p:sp>
      <p:sp>
        <p:nvSpPr>
          <p:cNvPr id="4" name="3 Rectángulo"/>
          <p:cNvSpPr/>
          <p:nvPr/>
        </p:nvSpPr>
        <p:spPr>
          <a:xfrm>
            <a:off x="2555776" y="1340768"/>
            <a:ext cx="4032448" cy="50405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s-MX" sz="2800" b="1" i="1" dirty="0" smtClean="0">
                <a:solidFill>
                  <a:srgbClr val="002060"/>
                </a:solidFill>
              </a:rPr>
              <a:t>SAE  - ARRAIJÁN</a:t>
            </a:r>
            <a:endParaRPr lang="es-ES" sz="2800" b="1" i="1" dirty="0">
              <a:solidFill>
                <a:srgbClr val="002060"/>
              </a:solidFill>
            </a:endParaRPr>
          </a:p>
        </p:txBody>
      </p:sp>
      <p:sp>
        <p:nvSpPr>
          <p:cNvPr id="10" name="9 Rectángulo redondeado"/>
          <p:cNvSpPr/>
          <p:nvPr/>
        </p:nvSpPr>
        <p:spPr>
          <a:xfrm>
            <a:off x="179512" y="2132856"/>
            <a:ext cx="1440160" cy="720080"/>
          </a:xfrm>
          <a:prstGeom prst="roundRect">
            <a:avLst/>
          </a:prstGeom>
          <a:solidFill>
            <a:srgbClr val="BDEA1A"/>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600" dirty="0" smtClean="0">
                <a:solidFill>
                  <a:schemeClr val="tx1"/>
                </a:solidFill>
              </a:rPr>
              <a:t>Supervisores de Zona y Directores</a:t>
            </a:r>
            <a:endParaRPr lang="es-ES" sz="1600" dirty="0">
              <a:solidFill>
                <a:schemeClr val="tx1"/>
              </a:solidFill>
            </a:endParaRPr>
          </a:p>
        </p:txBody>
      </p:sp>
      <p:sp>
        <p:nvSpPr>
          <p:cNvPr id="11" name="10 Rectángulo redondeado"/>
          <p:cNvSpPr/>
          <p:nvPr/>
        </p:nvSpPr>
        <p:spPr>
          <a:xfrm>
            <a:off x="2123728" y="2132856"/>
            <a:ext cx="1224136" cy="792088"/>
          </a:xfrm>
          <a:prstGeom prst="roundRect">
            <a:avLst/>
          </a:prstGeom>
          <a:solidFill>
            <a:srgbClr val="BDEA1A"/>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600" dirty="0" smtClean="0">
                <a:solidFill>
                  <a:schemeClr val="tx1"/>
                </a:solidFill>
              </a:rPr>
              <a:t>Maestros Regulares</a:t>
            </a:r>
            <a:endParaRPr lang="es-ES" sz="1600" dirty="0">
              <a:solidFill>
                <a:schemeClr val="tx1"/>
              </a:solidFill>
            </a:endParaRPr>
          </a:p>
        </p:txBody>
      </p:sp>
      <p:sp>
        <p:nvSpPr>
          <p:cNvPr id="12" name="11 Rectángulo redondeado"/>
          <p:cNvSpPr/>
          <p:nvPr/>
        </p:nvSpPr>
        <p:spPr>
          <a:xfrm>
            <a:off x="3707904" y="2132856"/>
            <a:ext cx="1296144" cy="792088"/>
          </a:xfrm>
          <a:prstGeom prst="roundRect">
            <a:avLst/>
          </a:prstGeom>
          <a:solidFill>
            <a:srgbClr val="BDEA1A"/>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600" dirty="0" smtClean="0">
                <a:solidFill>
                  <a:schemeClr val="tx1"/>
                </a:solidFill>
              </a:rPr>
              <a:t>Maestros Especiales</a:t>
            </a:r>
            <a:endParaRPr lang="es-ES" sz="1600" dirty="0">
              <a:solidFill>
                <a:schemeClr val="tx1"/>
              </a:solidFill>
            </a:endParaRPr>
          </a:p>
        </p:txBody>
      </p:sp>
      <p:sp>
        <p:nvSpPr>
          <p:cNvPr id="13" name="12 Rectángulo redondeado"/>
          <p:cNvSpPr/>
          <p:nvPr/>
        </p:nvSpPr>
        <p:spPr>
          <a:xfrm>
            <a:off x="5364088" y="2132856"/>
            <a:ext cx="1296144" cy="792088"/>
          </a:xfrm>
          <a:prstGeom prst="roundRect">
            <a:avLst/>
          </a:prstGeom>
          <a:solidFill>
            <a:srgbClr val="BDEA1A"/>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600" dirty="0" smtClean="0">
                <a:solidFill>
                  <a:schemeClr val="tx1"/>
                </a:solidFill>
              </a:rPr>
              <a:t>Padres  de Familia</a:t>
            </a:r>
            <a:endParaRPr lang="es-ES" sz="1600" dirty="0">
              <a:solidFill>
                <a:schemeClr val="tx1"/>
              </a:solidFill>
            </a:endParaRPr>
          </a:p>
        </p:txBody>
      </p:sp>
      <p:sp>
        <p:nvSpPr>
          <p:cNvPr id="14" name="13 Rectángulo redondeado"/>
          <p:cNvSpPr/>
          <p:nvPr/>
        </p:nvSpPr>
        <p:spPr>
          <a:xfrm>
            <a:off x="7020272" y="2132856"/>
            <a:ext cx="1944216" cy="792088"/>
          </a:xfrm>
          <a:prstGeom prst="roundRect">
            <a:avLst/>
          </a:prstGeom>
          <a:solidFill>
            <a:srgbClr val="BDEA1A"/>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600" dirty="0" smtClean="0">
                <a:solidFill>
                  <a:schemeClr val="tx1"/>
                </a:solidFill>
              </a:rPr>
              <a:t>Entidades Gubernamentales</a:t>
            </a:r>
            <a:endParaRPr lang="es-ES" sz="1600" dirty="0">
              <a:solidFill>
                <a:schemeClr val="tx1"/>
              </a:solidFill>
            </a:endParaRPr>
          </a:p>
        </p:txBody>
      </p:sp>
      <p:sp>
        <p:nvSpPr>
          <p:cNvPr id="20" name="19 Recortar rectángulo de esquina diagonal"/>
          <p:cNvSpPr/>
          <p:nvPr/>
        </p:nvSpPr>
        <p:spPr>
          <a:xfrm>
            <a:off x="179512" y="3000372"/>
            <a:ext cx="1606406" cy="3500462"/>
          </a:xfrm>
          <a:prstGeom prst="snip2DiagRect">
            <a:avLst/>
          </a:prstGeom>
          <a:ln/>
        </p:spPr>
        <p:style>
          <a:lnRef idx="0">
            <a:schemeClr val="accent6"/>
          </a:lnRef>
          <a:fillRef idx="3">
            <a:schemeClr val="accent6"/>
          </a:fillRef>
          <a:effectRef idx="3">
            <a:schemeClr val="accent6"/>
          </a:effectRef>
          <a:fontRef idx="minor">
            <a:schemeClr val="lt1"/>
          </a:fontRef>
        </p:style>
        <p:txBody>
          <a:bodyPr rtlCol="0" anchor="ctr"/>
          <a:lstStyle/>
          <a:p>
            <a:pPr>
              <a:buFontTx/>
              <a:buChar char="-"/>
            </a:pPr>
            <a:r>
              <a:rPr lang="es-MX" sz="1400" dirty="0" smtClean="0">
                <a:solidFill>
                  <a:schemeClr val="tx1"/>
                </a:solidFill>
              </a:rPr>
              <a:t>  </a:t>
            </a:r>
            <a:r>
              <a:rPr lang="es-MX" sz="1200" dirty="0" smtClean="0">
                <a:solidFill>
                  <a:schemeClr val="tx1"/>
                </a:solidFill>
              </a:rPr>
              <a:t>Dar a conocer el Rol del        equipo  S.A.E.</a:t>
            </a:r>
          </a:p>
          <a:p>
            <a:pPr>
              <a:buFont typeface="Arial" pitchFamily="34" charset="0"/>
              <a:buChar char="•"/>
            </a:pPr>
            <a:r>
              <a:rPr lang="es-MX" sz="1200" dirty="0" smtClean="0">
                <a:solidFill>
                  <a:schemeClr val="tx1"/>
                </a:solidFill>
              </a:rPr>
              <a:t>  Procedimientos para el Pase Social.</a:t>
            </a:r>
          </a:p>
          <a:p>
            <a:pPr>
              <a:buFontTx/>
              <a:buChar char="-"/>
            </a:pPr>
            <a:r>
              <a:rPr lang="es-MX" sz="1200" dirty="0" smtClean="0">
                <a:solidFill>
                  <a:schemeClr val="tx1"/>
                </a:solidFill>
              </a:rPr>
              <a:t>Derechos y Deberes del docente especial.</a:t>
            </a:r>
          </a:p>
          <a:p>
            <a:pPr>
              <a:buFontTx/>
              <a:buChar char="-"/>
            </a:pPr>
            <a:r>
              <a:rPr lang="es-MX" sz="1200" dirty="0" smtClean="0">
                <a:solidFill>
                  <a:schemeClr val="tx1"/>
                </a:solidFill>
              </a:rPr>
              <a:t>Coordinar con Supervisores  actividades en Centros Educativos.</a:t>
            </a:r>
            <a:endParaRPr lang="es-ES" sz="1200" dirty="0">
              <a:solidFill>
                <a:schemeClr val="tx1"/>
              </a:solidFill>
            </a:endParaRPr>
          </a:p>
        </p:txBody>
      </p:sp>
      <p:sp>
        <p:nvSpPr>
          <p:cNvPr id="21" name="20 Recortar rectángulo de esquina diagonal"/>
          <p:cNvSpPr/>
          <p:nvPr/>
        </p:nvSpPr>
        <p:spPr>
          <a:xfrm>
            <a:off x="1857356" y="3429000"/>
            <a:ext cx="1440160" cy="1440160"/>
          </a:xfrm>
          <a:prstGeom prst="snip2Diag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400" dirty="0" smtClean="0">
                <a:solidFill>
                  <a:schemeClr val="tx1"/>
                </a:solidFill>
              </a:rPr>
              <a:t>Inducción en diversos centros educativos </a:t>
            </a:r>
            <a:endParaRPr lang="es-ES" sz="1400" dirty="0">
              <a:solidFill>
                <a:schemeClr val="tx1"/>
              </a:solidFill>
            </a:endParaRPr>
          </a:p>
        </p:txBody>
      </p:sp>
      <p:sp>
        <p:nvSpPr>
          <p:cNvPr id="22" name="21 Recortar rectángulo de esquina diagonal"/>
          <p:cNvSpPr/>
          <p:nvPr/>
        </p:nvSpPr>
        <p:spPr>
          <a:xfrm>
            <a:off x="3347864" y="3212975"/>
            <a:ext cx="1800200" cy="1476165"/>
          </a:xfrm>
          <a:prstGeom prst="snip2Diag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400" dirty="0" smtClean="0">
              <a:solidFill>
                <a:schemeClr val="tx1"/>
              </a:solidFill>
            </a:endParaRPr>
          </a:p>
          <a:p>
            <a:pPr marL="285750" indent="-285750" algn="just">
              <a:buFont typeface="Arial" pitchFamily="34" charset="0"/>
              <a:buChar char="•"/>
            </a:pPr>
            <a:r>
              <a:rPr lang="es-MX" sz="1400" dirty="0" smtClean="0">
                <a:solidFill>
                  <a:schemeClr val="tx1"/>
                </a:solidFill>
              </a:rPr>
              <a:t>Visita Inicial</a:t>
            </a:r>
          </a:p>
          <a:p>
            <a:pPr marL="285750" indent="-285750" algn="just">
              <a:buFont typeface="Arial" pitchFamily="34" charset="0"/>
              <a:buChar char="•"/>
            </a:pPr>
            <a:r>
              <a:rPr lang="es-MX" sz="1400" dirty="0" smtClean="0">
                <a:solidFill>
                  <a:schemeClr val="tx1"/>
                </a:solidFill>
              </a:rPr>
              <a:t>Jornadas Pedagógicas mensuales con especialistas.</a:t>
            </a:r>
            <a:endParaRPr lang="es-ES" sz="1400" dirty="0">
              <a:solidFill>
                <a:schemeClr val="tx1"/>
              </a:solidFill>
            </a:endParaRPr>
          </a:p>
        </p:txBody>
      </p:sp>
      <p:sp>
        <p:nvSpPr>
          <p:cNvPr id="23" name="22 Recortar rectángulo de esquina diagonal"/>
          <p:cNvSpPr/>
          <p:nvPr/>
        </p:nvSpPr>
        <p:spPr>
          <a:xfrm>
            <a:off x="3347864" y="5049180"/>
            <a:ext cx="1728192" cy="1152128"/>
          </a:xfrm>
          <a:prstGeom prst="snip2Diag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just">
              <a:buFont typeface="Arial" pitchFamily="34" charset="0"/>
              <a:buChar char="•"/>
            </a:pPr>
            <a:r>
              <a:rPr lang="es-MX" sz="1400" dirty="0" smtClean="0">
                <a:solidFill>
                  <a:schemeClr val="tx1"/>
                </a:solidFill>
              </a:rPr>
              <a:t> Reuniones mensuales con el equipo S.A.E.</a:t>
            </a:r>
            <a:endParaRPr lang="es-ES" sz="1400" dirty="0">
              <a:solidFill>
                <a:schemeClr val="tx1"/>
              </a:solidFill>
            </a:endParaRPr>
          </a:p>
        </p:txBody>
      </p:sp>
      <p:sp>
        <p:nvSpPr>
          <p:cNvPr id="24" name="23 Recortar rectángulo de esquina diagonal"/>
          <p:cNvSpPr/>
          <p:nvPr/>
        </p:nvSpPr>
        <p:spPr>
          <a:xfrm>
            <a:off x="5292080" y="3356992"/>
            <a:ext cx="1584176" cy="2664296"/>
          </a:xfrm>
          <a:prstGeom prst="snip2Diag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just">
              <a:buFontTx/>
              <a:buChar char="-"/>
            </a:pPr>
            <a:r>
              <a:rPr lang="es-MX" sz="1400" dirty="0" smtClean="0">
                <a:solidFill>
                  <a:schemeClr val="tx1"/>
                </a:solidFill>
              </a:rPr>
              <a:t>Taller de los deberes y derechos de los estudiantes con N.E.E.</a:t>
            </a:r>
          </a:p>
          <a:p>
            <a:pPr algn="just">
              <a:buFontTx/>
              <a:buChar char="-"/>
            </a:pPr>
            <a:r>
              <a:rPr lang="es-MX" sz="1400" dirty="0" smtClean="0">
                <a:solidFill>
                  <a:schemeClr val="tx1"/>
                </a:solidFill>
              </a:rPr>
              <a:t> Estrategias  para el apoyo en casa.</a:t>
            </a:r>
          </a:p>
          <a:p>
            <a:pPr algn="just">
              <a:buFontTx/>
              <a:buChar char="-"/>
            </a:pPr>
            <a:r>
              <a:rPr lang="es-MX" sz="1400" dirty="0" smtClean="0">
                <a:solidFill>
                  <a:schemeClr val="tx1"/>
                </a:solidFill>
              </a:rPr>
              <a:t>Visitas domiciliarias</a:t>
            </a:r>
            <a:endParaRPr lang="es-ES" sz="1400" dirty="0">
              <a:solidFill>
                <a:schemeClr val="tx1"/>
              </a:solidFill>
            </a:endParaRPr>
          </a:p>
        </p:txBody>
      </p:sp>
      <p:sp>
        <p:nvSpPr>
          <p:cNvPr id="25" name="24 Recortar rectángulo de esquina diagonal"/>
          <p:cNvSpPr/>
          <p:nvPr/>
        </p:nvSpPr>
        <p:spPr>
          <a:xfrm>
            <a:off x="7072330" y="3356992"/>
            <a:ext cx="1748142" cy="2664296"/>
          </a:xfrm>
          <a:prstGeom prst="snip2Diag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400" dirty="0" smtClean="0"/>
          </a:p>
          <a:p>
            <a:pPr algn="ctr"/>
            <a:endParaRPr lang="es-MX" sz="1400" dirty="0" smtClean="0"/>
          </a:p>
          <a:p>
            <a:pPr algn="ctr"/>
            <a:endParaRPr lang="es-MX" sz="1400" dirty="0" smtClean="0"/>
          </a:p>
          <a:p>
            <a:pPr algn="just"/>
            <a:r>
              <a:rPr lang="es-MX" sz="1400" dirty="0" smtClean="0">
                <a:solidFill>
                  <a:schemeClr val="tx1"/>
                </a:solidFill>
              </a:rPr>
              <a:t> - Policía de Niñez y Adolescencia (Red Secundaria).</a:t>
            </a:r>
          </a:p>
          <a:p>
            <a:pPr algn="just"/>
            <a:endParaRPr lang="es-MX" sz="1400" dirty="0" smtClean="0">
              <a:solidFill>
                <a:schemeClr val="tx1"/>
              </a:solidFill>
            </a:endParaRPr>
          </a:p>
          <a:p>
            <a:pPr algn="just">
              <a:buFontTx/>
              <a:buChar char="-"/>
            </a:pPr>
            <a:r>
              <a:rPr lang="es-MX" sz="1400" dirty="0" smtClean="0">
                <a:solidFill>
                  <a:schemeClr val="tx1"/>
                </a:solidFill>
              </a:rPr>
              <a:t>  MIDES  </a:t>
            </a:r>
          </a:p>
          <a:p>
            <a:pPr algn="just"/>
            <a:r>
              <a:rPr lang="es-MX" sz="1400" dirty="0" smtClean="0">
                <a:solidFill>
                  <a:schemeClr val="tx1"/>
                </a:solidFill>
              </a:rPr>
              <a:t>(Red Primaria)</a:t>
            </a:r>
          </a:p>
          <a:p>
            <a:pPr algn="just"/>
            <a:endParaRPr lang="es-MX" sz="1400" dirty="0" smtClean="0">
              <a:solidFill>
                <a:schemeClr val="tx1"/>
              </a:solidFill>
            </a:endParaRPr>
          </a:p>
          <a:p>
            <a:pPr algn="just">
              <a:buFontTx/>
              <a:buChar char="-"/>
            </a:pPr>
            <a:r>
              <a:rPr lang="es-MX" sz="1400" dirty="0" smtClean="0">
                <a:solidFill>
                  <a:schemeClr val="tx1"/>
                </a:solidFill>
              </a:rPr>
              <a:t>  D.I.J.</a:t>
            </a:r>
          </a:p>
          <a:p>
            <a:pPr algn="just"/>
            <a:r>
              <a:rPr lang="es-MX" sz="1400" dirty="0" smtClean="0">
                <a:solidFill>
                  <a:schemeClr val="tx1"/>
                </a:solidFill>
              </a:rPr>
              <a:t>(Red Primaria)</a:t>
            </a:r>
          </a:p>
          <a:p>
            <a:pPr algn="just"/>
            <a:endParaRPr lang="es-MX" sz="1400" dirty="0" smtClean="0">
              <a:solidFill>
                <a:schemeClr val="tx1"/>
              </a:solidFill>
            </a:endParaRPr>
          </a:p>
          <a:p>
            <a:pPr algn="ctr"/>
            <a:endParaRPr lang="es-MX" sz="1400" dirty="0" smtClean="0"/>
          </a:p>
          <a:p>
            <a:pPr algn="ctr"/>
            <a:endParaRPr lang="es-MX" sz="1400" dirty="0" smtClean="0"/>
          </a:p>
          <a:p>
            <a:pPr algn="ctr"/>
            <a:endParaRPr lang="es-ES" sz="1400" dirty="0"/>
          </a:p>
        </p:txBody>
      </p:sp>
      <p:cxnSp>
        <p:nvCxnSpPr>
          <p:cNvPr id="27" name="26 Conector recto de flecha"/>
          <p:cNvCxnSpPr/>
          <p:nvPr/>
        </p:nvCxnSpPr>
        <p:spPr>
          <a:xfrm flipH="1">
            <a:off x="1187624" y="1772816"/>
            <a:ext cx="1656184"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2771800" y="1916832"/>
            <a:ext cx="504056" cy="1440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4" idx="2"/>
          </p:cNvCxnSpPr>
          <p:nvPr/>
        </p:nvCxnSpPr>
        <p:spPr>
          <a:xfrm flipH="1">
            <a:off x="4427984" y="1844824"/>
            <a:ext cx="144016"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5508104" y="1916832"/>
            <a:ext cx="504056" cy="1440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6156176" y="1844824"/>
            <a:ext cx="1656184" cy="1440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angular"/>
          <p:cNvCxnSpPr/>
          <p:nvPr/>
        </p:nvCxnSpPr>
        <p:spPr>
          <a:xfrm rot="16200000" flipH="1">
            <a:off x="570902" y="2929504"/>
            <a:ext cx="360040" cy="216024"/>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angular"/>
          <p:cNvCxnSpPr/>
          <p:nvPr/>
        </p:nvCxnSpPr>
        <p:spPr>
          <a:xfrm rot="16200000" flipH="1">
            <a:off x="2339752" y="3068960"/>
            <a:ext cx="360040" cy="216024"/>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p:nvPr/>
        </p:nvCxnSpPr>
        <p:spPr>
          <a:xfrm rot="16200000" flipH="1">
            <a:off x="4139952" y="2996952"/>
            <a:ext cx="288032" cy="144016"/>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angular"/>
          <p:cNvCxnSpPr/>
          <p:nvPr/>
        </p:nvCxnSpPr>
        <p:spPr>
          <a:xfrm rot="16200000" flipH="1">
            <a:off x="5796136" y="3068960"/>
            <a:ext cx="288032" cy="144016"/>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angular"/>
          <p:cNvCxnSpPr>
            <a:endCxn id="25" idx="3"/>
          </p:cNvCxnSpPr>
          <p:nvPr/>
        </p:nvCxnSpPr>
        <p:spPr>
          <a:xfrm rot="16200000" flipH="1">
            <a:off x="7663356" y="3073947"/>
            <a:ext cx="360040" cy="206050"/>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angular"/>
          <p:cNvCxnSpPr/>
          <p:nvPr/>
        </p:nvCxnSpPr>
        <p:spPr>
          <a:xfrm rot="16200000" flipH="1">
            <a:off x="3864248" y="4761148"/>
            <a:ext cx="360040" cy="216024"/>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746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534400" cy="758952"/>
          </a:xfrm>
        </p:spPr>
        <p:txBody>
          <a:bodyPr>
            <a:noAutofit/>
          </a:bodyPr>
          <a:lstStyle/>
          <a:p>
            <a:r>
              <a:rPr lang="es-PA" sz="2400" dirty="0">
                <a:solidFill>
                  <a:srgbClr val="0070C0"/>
                </a:solidFill>
                <a:latin typeface="Times New Roman" pitchFamily="18" charset="0"/>
                <a:cs typeface="Times New Roman" pitchFamily="18" charset="0"/>
              </a:rPr>
              <a:t>PROCESO  PARA LA ATENCION DE LOS ESTUDIANTES CON N.E.E. DONDE HAY PRESENCIA DE DOCENTE ESPECIAL</a:t>
            </a:r>
            <a:endParaRPr lang="es-MX" sz="2400" dirty="0" smtClean="0">
              <a:solidFill>
                <a:srgbClr val="00B0F0"/>
              </a:solidFill>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dirty="0" smtClean="0"/>
              <a:t>Pueden usar </a:t>
            </a:r>
            <a:r>
              <a:rPr lang="es-ES" dirty="0" err="1" smtClean="0"/>
              <a:t>smartArt</a:t>
            </a:r>
            <a:r>
              <a:rPr lang="es-ES" dirty="0" smtClean="0"/>
              <a:t> para hacer el respectivo proceso que utilizan para este tipo de atención.</a:t>
            </a:r>
            <a:endParaRPr lang="es-ES" dirty="0"/>
          </a:p>
        </p:txBody>
      </p:sp>
      <p:sp>
        <p:nvSpPr>
          <p:cNvPr id="7" name="6 Rectángulo"/>
          <p:cNvSpPr/>
          <p:nvPr/>
        </p:nvSpPr>
        <p:spPr>
          <a:xfrm>
            <a:off x="7235231" y="5931923"/>
            <a:ext cx="1501472" cy="575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s-ES" sz="2000" kern="1200"/>
          </a:p>
        </p:txBody>
      </p:sp>
    </p:spTree>
    <p:extLst>
      <p:ext uri="{BB962C8B-B14F-4D97-AF65-F5344CB8AC3E}">
        <p14:creationId xmlns:p14="http://schemas.microsoft.com/office/powerpoint/2010/main" val="2231079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534400" cy="758952"/>
          </a:xfrm>
        </p:spPr>
        <p:txBody>
          <a:bodyPr>
            <a:normAutofit fontScale="90000"/>
          </a:bodyPr>
          <a:lstStyle/>
          <a:p>
            <a:r>
              <a:rPr lang="es-PA" sz="2500" dirty="0">
                <a:solidFill>
                  <a:srgbClr val="0070C0"/>
                </a:solidFill>
                <a:latin typeface="Times New Roman" pitchFamily="18" charset="0"/>
                <a:cs typeface="Times New Roman" pitchFamily="18" charset="0"/>
              </a:rPr>
              <a:t>PROCESO  PARA LA </a:t>
            </a:r>
            <a:r>
              <a:rPr lang="es-PA" sz="2500" dirty="0" smtClean="0">
                <a:solidFill>
                  <a:srgbClr val="0070C0"/>
                </a:solidFill>
                <a:latin typeface="Times New Roman" pitchFamily="18" charset="0"/>
                <a:cs typeface="Times New Roman" pitchFamily="18" charset="0"/>
              </a:rPr>
              <a:t>ATENCIÓN </a:t>
            </a:r>
            <a:r>
              <a:rPr lang="es-PA" sz="2500" dirty="0">
                <a:solidFill>
                  <a:srgbClr val="0070C0"/>
                </a:solidFill>
                <a:latin typeface="Times New Roman" pitchFamily="18" charset="0"/>
                <a:cs typeface="Times New Roman" pitchFamily="18" charset="0"/>
              </a:rPr>
              <a:t>DE LOS ESTUDIANTES CON N.E.E. </a:t>
            </a:r>
            <a:r>
              <a:rPr lang="es-PA" sz="2500" dirty="0" smtClean="0">
                <a:solidFill>
                  <a:srgbClr val="0070C0"/>
                </a:solidFill>
                <a:latin typeface="Times New Roman" pitchFamily="18" charset="0"/>
                <a:cs typeface="Times New Roman" pitchFamily="18" charset="0"/>
              </a:rPr>
              <a:t>DONDE </a:t>
            </a:r>
            <a:r>
              <a:rPr lang="es-PA" sz="2500" u="sng" dirty="0" smtClean="0">
                <a:solidFill>
                  <a:srgbClr val="0070C0"/>
                </a:solidFill>
                <a:latin typeface="Times New Roman" pitchFamily="18" charset="0"/>
                <a:cs typeface="Times New Roman" pitchFamily="18" charset="0"/>
              </a:rPr>
              <a:t>NO </a:t>
            </a:r>
            <a:r>
              <a:rPr lang="es-PA" sz="2500" u="sng" dirty="0">
                <a:solidFill>
                  <a:srgbClr val="0070C0"/>
                </a:solidFill>
                <a:latin typeface="Times New Roman" pitchFamily="18" charset="0"/>
                <a:cs typeface="Times New Roman" pitchFamily="18" charset="0"/>
              </a:rPr>
              <a:t>HAY PRESENCIA DE DOCENTE ESPECIAL</a:t>
            </a:r>
            <a:endParaRPr lang="es-PA" u="sng" dirty="0">
              <a:solidFill>
                <a:srgbClr val="0070C0"/>
              </a:solidFill>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dirty="0"/>
              <a:t>Pueden usar S</a:t>
            </a:r>
            <a:r>
              <a:rPr lang="es-ES" dirty="0" smtClean="0"/>
              <a:t>mart Art </a:t>
            </a:r>
            <a:r>
              <a:rPr lang="es-ES" dirty="0"/>
              <a:t>para hacer el respectivo proceso que </a:t>
            </a:r>
            <a:r>
              <a:rPr lang="es-ES" dirty="0" smtClean="0"/>
              <a:t>utilizan para este tipo de atención.</a:t>
            </a:r>
            <a:endParaRPr lang="es-ES" dirty="0"/>
          </a:p>
          <a:p>
            <a:endParaRPr lang="es-ES" dirty="0"/>
          </a:p>
        </p:txBody>
      </p:sp>
    </p:spTree>
    <p:extLst>
      <p:ext uri="{BB962C8B-B14F-4D97-AF65-F5344CB8AC3E}">
        <p14:creationId xmlns:p14="http://schemas.microsoft.com/office/powerpoint/2010/main" val="66196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67544" y="980728"/>
            <a:ext cx="7704856" cy="43204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s-ES" dirty="0" smtClean="0">
                <a:solidFill>
                  <a:schemeClr val="bg1"/>
                </a:solidFill>
                <a:effectLst>
                  <a:glow rad="228600">
                    <a:schemeClr val="accent3">
                      <a:satMod val="175000"/>
                      <a:alpha val="40000"/>
                    </a:schemeClr>
                  </a:glow>
                </a:effectLst>
              </a:rPr>
              <a:t>Mapa del área de acción del equipo SAE</a:t>
            </a:r>
            <a:endParaRPr lang="es-MX" dirty="0">
              <a:solidFill>
                <a:schemeClr val="bg1"/>
              </a:solidFill>
              <a:effectLst>
                <a:glow rad="228600">
                  <a:schemeClr val="accent3">
                    <a:satMod val="175000"/>
                    <a:alpha val="40000"/>
                  </a:schemeClr>
                </a:glow>
              </a:effectLst>
            </a:endParaRPr>
          </a:p>
        </p:txBody>
      </p:sp>
      <p:pic>
        <p:nvPicPr>
          <p:cNvPr id="11" name="10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3450" y="851413"/>
            <a:ext cx="3790950" cy="4604312"/>
          </a:xfrm>
          <a:prstGeom prst="rect">
            <a:avLst/>
          </a:prstGeom>
          <a:solidFill>
            <a:srgbClr val="FFFFFF">
              <a:shade val="85000"/>
            </a:srgbClr>
          </a:solidFill>
          <a:ln w="88900" cap="sq">
            <a:solidFill>
              <a:srgbClr val="6241E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9 Marcador de texto"/>
          <p:cNvSpPr>
            <a:spLocks noGrp="1"/>
          </p:cNvSpPr>
          <p:nvPr>
            <p:ph type="body" sz="half" idx="2"/>
          </p:nvPr>
        </p:nvSpPr>
        <p:spPr>
          <a:xfrm>
            <a:off x="107504" y="1812366"/>
            <a:ext cx="2808312" cy="4649019"/>
          </a:xfrm>
        </p:spPr>
        <p:txBody>
          <a:bodyPr>
            <a:normAutofit/>
          </a:bodyPr>
          <a:lstStyle/>
          <a:p>
            <a:pPr algn="ctr"/>
            <a:r>
              <a:rPr lang="es-ES" b="1" i="1" u="sng" dirty="0" smtClean="0"/>
              <a:t>Misión</a:t>
            </a:r>
          </a:p>
          <a:p>
            <a:pPr algn="just"/>
            <a:r>
              <a:rPr lang="es-ES" dirty="0" smtClean="0"/>
              <a:t> </a:t>
            </a:r>
            <a:r>
              <a:rPr lang="es-ES" sz="1400" dirty="0" smtClean="0">
                <a:latin typeface="Times New Roman" pitchFamily="18" charset="0"/>
                <a:cs typeface="Times New Roman" pitchFamily="18" charset="0"/>
              </a:rPr>
              <a:t>Equipo con alto sentido de compromiso y responsabilidad para la inclusión, promoviendo de forma integral el aprendizaje en los estudiantes con Necesidades Educativas Especiales; mediante programas de prevención primaria y secundaria con un recurso humano activo y eficiente en busca de una equidad  e  igualdad en la Educación.</a:t>
            </a:r>
          </a:p>
          <a:p>
            <a:pPr algn="ctr"/>
            <a:r>
              <a:rPr lang="es-ES" b="1" i="1" u="sng" dirty="0" smtClean="0"/>
              <a:t>Visión</a:t>
            </a:r>
            <a:r>
              <a:rPr lang="es-ES" i="1" dirty="0" smtClean="0"/>
              <a:t> </a:t>
            </a:r>
          </a:p>
          <a:p>
            <a:r>
              <a:rPr lang="es-MX" sz="1400" i="1" dirty="0" smtClean="0"/>
              <a:t>  </a:t>
            </a:r>
            <a:r>
              <a:rPr lang="es-MX" sz="1400" dirty="0" smtClean="0">
                <a:latin typeface="Times New Roman" pitchFamily="18" charset="0"/>
                <a:cs typeface="Times New Roman" pitchFamily="18" charset="0"/>
              </a:rPr>
              <a:t>Lograr que la comunidad educativa se empodere de su  rol específico en cuanto a la educación inclusiva.</a:t>
            </a:r>
            <a:endParaRPr lang="es-MX" sz="1400" dirty="0">
              <a:latin typeface="Times New Roman" pitchFamily="18" charset="0"/>
              <a:cs typeface="Times New Roman" pitchFamily="18" charset="0"/>
            </a:endParaRPr>
          </a:p>
        </p:txBody>
      </p:sp>
      <p:sp>
        <p:nvSpPr>
          <p:cNvPr id="23" name="22 Flecha abajo"/>
          <p:cNvSpPr/>
          <p:nvPr/>
        </p:nvSpPr>
        <p:spPr>
          <a:xfrm>
            <a:off x="4572000" y="4650884"/>
            <a:ext cx="14401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Flecha abajo"/>
          <p:cNvSpPr/>
          <p:nvPr/>
        </p:nvSpPr>
        <p:spPr>
          <a:xfrm>
            <a:off x="5148064" y="4342367"/>
            <a:ext cx="14401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Flecha abajo"/>
          <p:cNvSpPr/>
          <p:nvPr/>
        </p:nvSpPr>
        <p:spPr>
          <a:xfrm>
            <a:off x="5652120" y="2492896"/>
            <a:ext cx="14401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25 Flecha abajo"/>
          <p:cNvSpPr/>
          <p:nvPr/>
        </p:nvSpPr>
        <p:spPr>
          <a:xfrm>
            <a:off x="6732240" y="1700808"/>
            <a:ext cx="14401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Flecha abajo"/>
          <p:cNvSpPr/>
          <p:nvPr/>
        </p:nvSpPr>
        <p:spPr>
          <a:xfrm>
            <a:off x="4478740" y="3429000"/>
            <a:ext cx="14401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3307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2719</TotalTime>
  <Words>1779</Words>
  <Application>Microsoft Office PowerPoint</Application>
  <PresentationFormat>Presentación en pantalla (4:3)</PresentationFormat>
  <Paragraphs>531</Paragraphs>
  <Slides>52</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52</vt:i4>
      </vt:variant>
    </vt:vector>
  </HeadingPairs>
  <TitlesOfParts>
    <vt:vector size="61" baseType="lpstr">
      <vt:lpstr>Arial</vt:lpstr>
      <vt:lpstr>Calibri</vt:lpstr>
      <vt:lpstr>Century Gothic</vt:lpstr>
      <vt:lpstr>Curlz MT</vt:lpstr>
      <vt:lpstr>Lucida Sans</vt:lpstr>
      <vt:lpstr>Times New Roman</vt:lpstr>
      <vt:lpstr>Wingdings 2</vt:lpstr>
      <vt:lpstr>Wingdings 3</vt:lpstr>
      <vt:lpstr>Espiral</vt:lpstr>
      <vt:lpstr>UTILICE LA CREATIVIDAD</vt:lpstr>
      <vt:lpstr>SERVICIO DE APOYO EDUCATIVO  REGIONAL ???</vt:lpstr>
      <vt:lpstr>Equipo Sae Provincia</vt:lpstr>
      <vt:lpstr>Servicio de Apoyo Educativo de Herrera</vt:lpstr>
      <vt:lpstr>ACTIVIDADES DESCATADAS REALIZADAS</vt:lpstr>
      <vt:lpstr>PROGRAMAS DESARROLLADOS 2012</vt:lpstr>
      <vt:lpstr>PROCESO  PARA LA ATENCION DE LOS ESTUDIANTES CON N.E.E. DONDE HAY PRESENCIA DE DOCENTE ESPECIAL</vt:lpstr>
      <vt:lpstr>PROCESO  PARA LA ATENCIÓN DE LOS ESTUDIANTES CON N.E.E. DONDE NO HAY PRESENCIA DE DOCENTE ESPECIAL</vt:lpstr>
      <vt:lpstr>Mapa del área de acción del equipo SAE</vt:lpstr>
      <vt:lpstr>MAPA zonificado por corregimiento y segregados en escuelas que atiende el SAE vs cantidad de escuelas en esa zona</vt:lpstr>
      <vt:lpstr>MAPA DE ZONA 2</vt:lpstr>
      <vt:lpstr>Presentación de PowerPoint</vt:lpstr>
      <vt:lpstr>BREVE DESCRIPCION</vt:lpstr>
      <vt:lpstr>LIMITACIONES /LOGROS 2015</vt:lpstr>
      <vt:lpstr>LIMITACIONES /LOGROS 2015</vt:lpstr>
      <vt:lpstr>Cuadro de logros por niño atendido (cantidades, números)</vt:lpstr>
      <vt:lpstr>INTERVENCION DEL GRUPO S.A.E. Proyectos</vt:lpstr>
      <vt:lpstr>Población por Genero con NEE no repetir niños</vt:lpstr>
      <vt:lpstr>Primaria no repetir niños</vt:lpstr>
      <vt:lpstr>Secundaria no repetir niños</vt:lpstr>
      <vt:lpstr>Superior no repetir</vt:lpstr>
      <vt:lpstr>Accesibilidad Escolar</vt:lpstr>
      <vt:lpstr>Capacitaciones anuales</vt:lpstr>
      <vt:lpstr>Presentación de PowerPoint</vt:lpstr>
      <vt:lpstr>Presentación de PowerPoint</vt:lpstr>
      <vt:lpstr>DOCENTES DE EDUCACIÓN ESPECIAL permanentes, PPX1, PPX2, thfas</vt:lpstr>
      <vt:lpstr>POBLACIÓN  DE ESTUDIANTES CON N.E.E . Y DISCAPACIDAD</vt:lpstr>
      <vt:lpstr>POBLACIÓN  DE ESTUDIANTES SEGÚN DISCAPACIDAD</vt:lpstr>
      <vt:lpstr>Tema tratados por trimestrales no repetir docentes</vt:lpstr>
      <vt:lpstr>TEMAS DE CAPACITACIONES POR TRIMESTRE</vt:lpstr>
      <vt:lpstr>Inventario de mobiliario Y equipos </vt:lpstr>
      <vt:lpstr>ATENCIÓN BRINDADA POR ESPECIALIDAD SIN REPETIR POBLACION</vt:lpstr>
      <vt:lpstr>Presentación de PowerPoint</vt:lpstr>
      <vt:lpstr>Presentación de PowerPoint</vt:lpstr>
      <vt:lpstr>ADJUNTO INFORME DE LA FERIA DE LA SALUD (ABRIR EN HIPÉRVINCULO)</vt:lpstr>
      <vt:lpstr>Presentación de PowerPoint</vt:lpstr>
      <vt:lpstr>Presentación de PowerPoint</vt:lpstr>
      <vt:lpstr>Presentación de PowerPoint</vt:lpstr>
      <vt:lpstr>Presentación de PowerPoint</vt:lpstr>
      <vt:lpstr>VISITAS DOMICILIARIAS REALIZADAS POR EL EQUIPO S.A.E </vt:lpstr>
      <vt:lpstr>Presentación de PowerPoint</vt:lpstr>
      <vt:lpstr>Presentación de PowerPoint</vt:lpstr>
      <vt:lpstr>OBJETIVO GENERAL</vt:lpstr>
      <vt:lpstr>ACTIVIDADES</vt:lpstr>
      <vt:lpstr>FOTOS DE LA SEMANA DE LA DISCAPACIDAD</vt:lpstr>
      <vt:lpstr>FOTOS DE LA SEMANA DE LA DISCAPACIDAD</vt:lpstr>
      <vt:lpstr>FOTOS DE LA SEMANA DE LA DISCAPACIDAD</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escuela</dc:creator>
  <cp:lastModifiedBy>César Eduardo Cano Prasca</cp:lastModifiedBy>
  <cp:revision>242</cp:revision>
  <cp:lastPrinted>2012-12-27T18:15:01Z</cp:lastPrinted>
  <dcterms:created xsi:type="dcterms:W3CDTF">2012-07-10T18:02:30Z</dcterms:created>
  <dcterms:modified xsi:type="dcterms:W3CDTF">2018-01-03T14:21:16Z</dcterms:modified>
  <cp:contentStatus/>
</cp:coreProperties>
</file>